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308" r:id="rId5"/>
    <p:sldId id="314" r:id="rId6"/>
    <p:sldId id="309" r:id="rId7"/>
    <p:sldId id="310" r:id="rId8"/>
    <p:sldId id="311" r:id="rId9"/>
    <p:sldId id="312" r:id="rId10"/>
    <p:sldId id="313" r:id="rId11"/>
    <p:sldId id="280" r:id="rId12"/>
    <p:sldId id="281" r:id="rId13"/>
    <p:sldId id="260" r:id="rId14"/>
    <p:sldId id="261" r:id="rId15"/>
    <p:sldId id="262" r:id="rId16"/>
    <p:sldId id="284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82" r:id="rId29"/>
    <p:sldId id="274" r:id="rId30"/>
    <p:sldId id="295" r:id="rId31"/>
    <p:sldId id="315" r:id="rId32"/>
    <p:sldId id="283" r:id="rId33"/>
    <p:sldId id="296" r:id="rId34"/>
    <p:sldId id="275" r:id="rId35"/>
    <p:sldId id="299" r:id="rId36"/>
    <p:sldId id="276" r:id="rId37"/>
    <p:sldId id="277" r:id="rId38"/>
    <p:sldId id="278" r:id="rId39"/>
    <p:sldId id="279" r:id="rId40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CCFFFF"/>
    <a:srgbClr val="E7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58" autoAdjust="0"/>
    <p:restoredTop sz="94658" autoAdjust="0"/>
  </p:normalViewPr>
  <p:slideViewPr>
    <p:cSldViewPr>
      <p:cViewPr>
        <p:scale>
          <a:sx n="66" d="100"/>
          <a:sy n="66" d="100"/>
        </p:scale>
        <p:origin x="-154" y="-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9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0F099A1C-4244-4EFA-A530-FD30CAF2AA1B}" type="datetimeFigureOut">
              <a:rPr lang="ko-KR" altLang="en-US"/>
              <a:pPr>
                <a:defRPr/>
              </a:pPr>
              <a:t>2018-04-25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4B7A63C-AACA-419D-B538-7A54003397F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886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A63C-AACA-419D-B538-7A54003397FB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055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F9E4CE-B8CC-4443-AEC0-4BA4DD5310B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6485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30646-EF9B-4C7B-86E5-1AC3E4A35A4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86728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2963EB-C4C0-4E5F-BE67-C2BF132F63D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1054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53BB5A-AFA7-40AD-8D1B-DC3E06BAC68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50385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9A249B-4E1D-4C0B-8DEA-9A01B8A1A30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8772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0A49D7-27FF-45CF-B7D8-6195419BE9D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6234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BF95B6-B0CA-489F-8259-38C532F1FC3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52017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35A0FB-7841-4350-B16C-537C5005DE7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439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29B2EA-9653-47B6-AC18-D629D1E6325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1253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E94895-8FE8-4C59-B390-680C8F7E080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139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C97776-D89B-40AC-A84A-0A38CAC7C86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246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9DC8CEC-E9BF-4D83-8580-415C26816A22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fImage4245728541.jpg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3740150"/>
            <a:ext cx="341630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 Box 9"/>
          <p:cNvSpPr txBox="1">
            <a:spLocks noChangeArrowheads="1"/>
          </p:cNvSpPr>
          <p:nvPr/>
        </p:nvSpPr>
        <p:spPr bwMode="auto">
          <a:xfrm>
            <a:off x="165100" y="141288"/>
            <a:ext cx="391806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ko-KR" altLang="en-US" sz="7200" dirty="0" err="1">
                <a:solidFill>
                  <a:srgbClr val="F2F2F2"/>
                </a:solidFill>
                <a:latin typeface="Gabriola" panose="04040605051002020D02" pitchFamily="82" charset="0"/>
              </a:rPr>
              <a:t>Team</a:t>
            </a:r>
            <a:r>
              <a:rPr lang="ko-KR" altLang="en-US" sz="7200" dirty="0">
                <a:solidFill>
                  <a:srgbClr val="F2F2F2"/>
                </a:solidFill>
                <a:latin typeface="Gabriola" panose="04040605051002020D02" pitchFamily="82" charset="0"/>
              </a:rPr>
              <a:t>  </a:t>
            </a:r>
            <a:r>
              <a:rPr lang="ko-KR" altLang="en-US" sz="7200" dirty="0" err="1">
                <a:solidFill>
                  <a:srgbClr val="F2F2F2"/>
                </a:solidFill>
                <a:latin typeface="Gabriola" panose="04040605051002020D02" pitchFamily="82" charset="0"/>
              </a:rPr>
              <a:t>Jin</a:t>
            </a:r>
            <a:r>
              <a:rPr lang="ko-KR" altLang="en-US" sz="7200" dirty="0">
                <a:solidFill>
                  <a:srgbClr val="F2F2F2"/>
                </a:solidFill>
                <a:latin typeface="Gabriola" panose="04040605051002020D02" pitchFamily="82" charset="0"/>
              </a:rPr>
              <a:t> Air</a:t>
            </a:r>
          </a:p>
        </p:txBody>
      </p:sp>
      <p:sp>
        <p:nvSpPr>
          <p:cNvPr id="1030" name="Text Box 10"/>
          <p:cNvSpPr txBox="1">
            <a:spLocks noChangeArrowheads="1"/>
          </p:cNvSpPr>
          <p:nvPr/>
        </p:nvSpPr>
        <p:spPr bwMode="auto">
          <a:xfrm>
            <a:off x="1979712" y="3356992"/>
            <a:ext cx="54473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ko-KR" altLang="en-US" sz="3200" dirty="0">
                <a:solidFill>
                  <a:srgbClr val="F2F2F2"/>
                </a:solidFill>
                <a:latin typeface="서울남산체 세로쓰기" charset="0"/>
              </a:rPr>
              <a:t>청각 장애인</a:t>
            </a:r>
            <a:r>
              <a:rPr lang="ko-KR" altLang="en-US" sz="2800" dirty="0">
                <a:solidFill>
                  <a:srgbClr val="F2F2F2"/>
                </a:solidFill>
                <a:latin typeface="서울남산체 세로쓰기" charset="0"/>
              </a:rPr>
              <a:t>의 작곡 도움을 위한</a:t>
            </a:r>
          </a:p>
        </p:txBody>
      </p:sp>
      <p:sp>
        <p:nvSpPr>
          <p:cNvPr id="1032" name="Text Box 12"/>
          <p:cNvSpPr txBox="1">
            <a:spLocks noChangeArrowheads="1"/>
          </p:cNvSpPr>
          <p:nvPr/>
        </p:nvSpPr>
        <p:spPr bwMode="auto">
          <a:xfrm>
            <a:off x="3522895" y="4100682"/>
            <a:ext cx="20986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ko-KR" altLang="en-US" sz="2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어플리케이션</a:t>
            </a:r>
            <a:r>
              <a:rPr lang="en-US" altLang="ko-KR" sz="2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endParaRPr lang="ko-KR" altLang="en-US" sz="24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33" name="Text Box 14"/>
          <p:cNvSpPr txBox="1">
            <a:spLocks noChangeArrowheads="1"/>
          </p:cNvSpPr>
          <p:nvPr/>
        </p:nvSpPr>
        <p:spPr bwMode="auto">
          <a:xfrm>
            <a:off x="5118100" y="5822950"/>
            <a:ext cx="209704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ko-KR" altLang="en-US" sz="1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2013154</a:t>
            </a:r>
            <a:r>
              <a:rPr lang="en-US" altLang="ko-KR" sz="1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027</a:t>
            </a:r>
            <a:r>
              <a:rPr lang="ko-KR" altLang="en-US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이태건</a:t>
            </a:r>
          </a:p>
          <a:p>
            <a:pPr latinLnBrk="0"/>
            <a:r>
              <a:rPr lang="ko-KR" altLang="en-US" sz="1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2013154</a:t>
            </a:r>
            <a:r>
              <a:rPr lang="en-US" altLang="ko-KR" sz="1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021</a:t>
            </a:r>
            <a:r>
              <a:rPr lang="ko-KR" altLang="en-US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이영현</a:t>
            </a:r>
          </a:p>
          <a:p>
            <a:pPr latinLnBrk="0"/>
            <a:r>
              <a:rPr lang="ko-KR" altLang="en-US" sz="1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2013154013</a:t>
            </a:r>
            <a:r>
              <a:rPr lang="ko-KR" altLang="en-US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 err="1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라정우</a:t>
            </a:r>
            <a:endParaRPr lang="ko-KR" altLang="en-US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34" name="Text Box 15"/>
          <p:cNvSpPr txBox="1">
            <a:spLocks noChangeArrowheads="1"/>
          </p:cNvSpPr>
          <p:nvPr/>
        </p:nvSpPr>
        <p:spPr bwMode="auto">
          <a:xfrm>
            <a:off x="5118100" y="5541963"/>
            <a:ext cx="1628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ko-KR" altLang="en-US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컴퓨터 공학과</a:t>
            </a:r>
          </a:p>
        </p:txBody>
      </p:sp>
      <p:sp>
        <p:nvSpPr>
          <p:cNvPr id="1035" name="Text Box 16"/>
          <p:cNvSpPr txBox="1">
            <a:spLocks noChangeArrowheads="1"/>
          </p:cNvSpPr>
          <p:nvPr/>
        </p:nvSpPr>
        <p:spPr bwMode="auto">
          <a:xfrm>
            <a:off x="7478713" y="5445224"/>
            <a:ext cx="1651414" cy="869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ko-KR" altLang="en-US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지도교수 </a:t>
            </a:r>
          </a:p>
          <a:p>
            <a:pPr latinLnBrk="0">
              <a:lnSpc>
                <a:spcPct val="150000"/>
              </a:lnSpc>
            </a:pPr>
            <a:r>
              <a:rPr lang="ko-KR" altLang="en-US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전광일 교수님</a:t>
            </a:r>
          </a:p>
        </p:txBody>
      </p:sp>
      <p:sp>
        <p:nvSpPr>
          <p:cNvPr id="1043" name="Rectangle 19"/>
          <p:cNvSpPr>
            <a:spLocks/>
          </p:cNvSpPr>
          <p:nvPr/>
        </p:nvSpPr>
        <p:spPr bwMode="auto">
          <a:xfrm>
            <a:off x="2800771" y="2149152"/>
            <a:ext cx="3427413" cy="809625"/>
          </a:xfrm>
          <a:prstGeom prst="rect">
            <a:avLst/>
          </a:prstGeom>
          <a:noFill/>
          <a:ln w="25400" cap="sq" cmpd="dbl">
            <a:solidFill>
              <a:srgbClr val="FFC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044" name="Group 20"/>
          <p:cNvGrpSpPr>
            <a:grpSpLocks/>
          </p:cNvGrpSpPr>
          <p:nvPr/>
        </p:nvGrpSpPr>
        <p:grpSpPr bwMode="auto">
          <a:xfrm>
            <a:off x="3203848" y="2166689"/>
            <a:ext cx="2646363" cy="830263"/>
            <a:chOff x="1694" y="1812"/>
            <a:chExt cx="1667" cy="523"/>
          </a:xfrm>
        </p:grpSpPr>
        <p:sp>
          <p:nvSpPr>
            <p:cNvPr id="1031" name="Text Box 11"/>
            <p:cNvSpPr txBox="1">
              <a:spLocks noChangeArrowheads="1"/>
            </p:cNvSpPr>
            <p:nvPr/>
          </p:nvSpPr>
          <p:spPr bwMode="auto">
            <a:xfrm>
              <a:off x="1694" y="1812"/>
              <a:ext cx="1667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eaLnBrk="1" latinLnBrk="0"/>
              <a:r>
                <a:rPr lang="ko-KR" altLang="en-US" sz="4800" dirty="0" err="1">
                  <a:solidFill>
                    <a:srgbClr val="FFC000"/>
                  </a:solidFill>
                  <a:latin typeface="서울남산체 세로쓰기" charset="0"/>
                  <a:cs typeface="서울남산체 세로쓰기" charset="0"/>
                </a:rPr>
                <a:t>아우디오</a:t>
              </a:r>
              <a:endParaRPr lang="ko-KR" altLang="en-US" sz="4800" dirty="0">
                <a:solidFill>
                  <a:srgbClr val="FFC000"/>
                </a:solidFill>
                <a:latin typeface="서울남산체 세로쓰기" charset="0"/>
                <a:cs typeface="서울남산체 세로쓰기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BED9A875-D7AC-4F42-AA5A-C6C6ABEC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1</a:t>
            </a:fld>
            <a:endParaRPr lang="en-US" altLang="ko-KR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9" descr="fImage406611628467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665"/>
            <a:ext cx="2643188" cy="170815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9960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6AE61BA0-9E25-41A7-9F24-70113BCD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197302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xmlns="" id="{21A82233-672B-44B7-ADCA-3A912BFE1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975" y="44624"/>
            <a:ext cx="3807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en-US" altLang="ko-KR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3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지적사항 답변</a:t>
            </a:r>
            <a:endParaRPr lang="ko-KR" altLang="en-US" sz="40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6435E43-D900-4DD5-8674-576A3AFD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10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9F5B6A7-0201-4F3E-A3C2-02789F2C768E}"/>
              </a:ext>
            </a:extLst>
          </p:cNvPr>
          <p:cNvSpPr txBox="1"/>
          <p:nvPr/>
        </p:nvSpPr>
        <p:spPr>
          <a:xfrm>
            <a:off x="3923928" y="1120969"/>
            <a:ext cx="19639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표현 방법 유용성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9E7ABCF6-AEE8-4825-803A-21FC146BD508}"/>
              </a:ext>
            </a:extLst>
          </p:cNvPr>
          <p:cNvSpPr/>
          <p:nvPr/>
        </p:nvSpPr>
        <p:spPr>
          <a:xfrm>
            <a:off x="3851920" y="1124744"/>
            <a:ext cx="2088232" cy="5760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5E217B7-F7A1-4D61-BE82-6BF4020F6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88841"/>
            <a:ext cx="3384549" cy="1960214"/>
          </a:xfrm>
          <a:prstGeom prst="rect">
            <a:avLst/>
          </a:prstGeom>
          <a:effectLst>
            <a:glow rad="127000">
              <a:srgbClr val="FF0000">
                <a:alpha val="40000"/>
              </a:srgbClr>
            </a:glow>
          </a:effectLst>
        </p:spPr>
      </p:pic>
      <p:pic>
        <p:nvPicPr>
          <p:cNvPr id="26" name="Picture 2" descr="C:\Users\LeeYoungHyun\Desktop\KakaoTalk_20180213_152830631.png">
            <a:extLst>
              <a:ext uri="{FF2B5EF4-FFF2-40B4-BE49-F238E27FC236}">
                <a16:creationId xmlns:a16="http://schemas.microsoft.com/office/drawing/2014/main" xmlns="" id="{5A47390F-C201-4F42-B33B-A33623428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066" y="2004837"/>
            <a:ext cx="3543374" cy="1944217"/>
          </a:xfrm>
          <a:prstGeom prst="rect">
            <a:avLst/>
          </a:prstGeom>
          <a:noFill/>
          <a:effectLst>
            <a:glow rad="127000">
              <a:srgbClr val="FFC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0B3E7597-87E4-49B8-8CB7-48217BFB2C7B}"/>
              </a:ext>
            </a:extLst>
          </p:cNvPr>
          <p:cNvSpPr/>
          <p:nvPr/>
        </p:nvSpPr>
        <p:spPr>
          <a:xfrm>
            <a:off x="539552" y="4221088"/>
            <a:ext cx="2736304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Windows Media Player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음악 표현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3BC7B55-DD60-4A51-85DC-E96A3DD1AF30}"/>
              </a:ext>
            </a:extLst>
          </p:cNvPr>
          <p:cNvSpPr/>
          <p:nvPr/>
        </p:nvSpPr>
        <p:spPr>
          <a:xfrm>
            <a:off x="5436096" y="4182179"/>
            <a:ext cx="2736304" cy="8309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글자를 통한 음악 표현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7063B3F-B2A8-43FA-860D-54FAB0B9B525}"/>
              </a:ext>
            </a:extLst>
          </p:cNvPr>
          <p:cNvSpPr/>
          <p:nvPr/>
        </p:nvSpPr>
        <p:spPr>
          <a:xfrm>
            <a:off x="723764" y="5043488"/>
            <a:ext cx="2367880" cy="400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음을 </a:t>
            </a:r>
            <a:r>
              <a:rPr lang="ko-KR" altLang="en-US" b="1" dirty="0">
                <a:solidFill>
                  <a:srgbClr val="FF0000"/>
                </a:solidFill>
              </a:rPr>
              <a:t>구분 할 수 없음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3C8CB18D-F350-4DF4-9CB9-E0724B9E0B16}"/>
              </a:ext>
            </a:extLst>
          </p:cNvPr>
          <p:cNvSpPr/>
          <p:nvPr/>
        </p:nvSpPr>
        <p:spPr>
          <a:xfrm>
            <a:off x="5796136" y="5030423"/>
            <a:ext cx="1944216" cy="3427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음계의 </a:t>
            </a:r>
            <a:r>
              <a:rPr lang="ko-KR" altLang="en-US" b="1" dirty="0">
                <a:solidFill>
                  <a:srgbClr val="FFC000"/>
                </a:solidFill>
              </a:rPr>
              <a:t>구분 가능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42736610-8741-49FF-AAAC-0AB63D339AEE}"/>
              </a:ext>
            </a:extLst>
          </p:cNvPr>
          <p:cNvSpPr/>
          <p:nvPr/>
        </p:nvSpPr>
        <p:spPr>
          <a:xfrm>
            <a:off x="760369" y="5445224"/>
            <a:ext cx="2299463" cy="400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화려함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▶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감상 적합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45671550-7C10-490A-ABD5-0B99FF05F729}"/>
              </a:ext>
            </a:extLst>
          </p:cNvPr>
          <p:cNvSpPr/>
          <p:nvPr/>
        </p:nvSpPr>
        <p:spPr>
          <a:xfrm>
            <a:off x="5580112" y="5390462"/>
            <a:ext cx="2367880" cy="3427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간결함 </a:t>
            </a:r>
            <a:r>
              <a:rPr lang="ko-KR" altLang="en-US" b="1" dirty="0">
                <a:solidFill>
                  <a:srgbClr val="FFC000"/>
                </a:solidFill>
              </a:rPr>
              <a:t>▶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작곡 적합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39AB51D-FBDA-47A8-8154-7C25B831A273}"/>
              </a:ext>
            </a:extLst>
          </p:cNvPr>
          <p:cNvSpPr txBox="1"/>
          <p:nvPr/>
        </p:nvSpPr>
        <p:spPr>
          <a:xfrm>
            <a:off x="6508968" y="299695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FEA0F986-9618-4D8E-8DB4-A25E6554C155}"/>
              </a:ext>
            </a:extLst>
          </p:cNvPr>
          <p:cNvGrpSpPr/>
          <p:nvPr/>
        </p:nvGrpSpPr>
        <p:grpSpPr>
          <a:xfrm>
            <a:off x="5364088" y="2514884"/>
            <a:ext cx="1408556" cy="490482"/>
            <a:chOff x="3277840" y="2331417"/>
            <a:chExt cx="3454400" cy="881559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DFB353CE-90EE-4906-AB81-3D1631BF5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7840" y="3195513"/>
              <a:ext cx="3454400" cy="17463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40C9CCA2-09B6-4BAE-AE62-20784E4C5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1826" y="2979489"/>
              <a:ext cx="3399532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68229508-CD14-4982-A7F8-85A7453949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1826" y="2763465"/>
              <a:ext cx="3399532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887248B1-13EF-4467-BE40-09E9EE6E7E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1826" y="2547441"/>
              <a:ext cx="3399532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xmlns="" id="{04B26829-7540-4FB1-B6A5-B22A93CDD9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1826" y="2331417"/>
              <a:ext cx="3399532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D26630-9FD0-4801-B7DC-C6C17032CC0A}"/>
              </a:ext>
            </a:extLst>
          </p:cNvPr>
          <p:cNvSpPr txBox="1"/>
          <p:nvPr/>
        </p:nvSpPr>
        <p:spPr>
          <a:xfrm>
            <a:off x="6516216" y="2852936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FF00"/>
                </a:solidFill>
              </a:rPr>
              <a:t>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2D3AD10-E710-4DB8-92AA-D14C9D45C92D}"/>
              </a:ext>
            </a:extLst>
          </p:cNvPr>
          <p:cNvSpPr txBox="1"/>
          <p:nvPr/>
        </p:nvSpPr>
        <p:spPr>
          <a:xfrm>
            <a:off x="6516216" y="2708920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B0F0"/>
                </a:solidFill>
              </a:rPr>
              <a:t>솔</a:t>
            </a:r>
          </a:p>
        </p:txBody>
      </p:sp>
    </p:spTree>
    <p:extLst>
      <p:ext uri="{BB962C8B-B14F-4D97-AF65-F5344CB8AC3E}">
        <p14:creationId xmlns:p14="http://schemas.microsoft.com/office/powerpoint/2010/main" val="6338791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9" descr="fImage406611628467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665"/>
            <a:ext cx="2643188" cy="170815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9960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10" descr="fImage1119141636334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3678238"/>
            <a:ext cx="1738313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11" descr="fImage725821646500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5043488"/>
            <a:ext cx="1743075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3" descr="fImage1236691665724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5043488"/>
            <a:ext cx="1738313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 descr="fImage98313126334.png"/>
          <p:cNvPicPr preferRelativeResize="0"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475" y="1755775"/>
            <a:ext cx="1455738" cy="1460500"/>
          </a:xfrm>
          <a:prstGeom prst="rect">
            <a:avLst/>
          </a:prstGeom>
          <a:noFill/>
          <a:ln>
            <a:noFill/>
          </a:ln>
          <a:effectLst>
            <a:glow rad="635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6AE61BA0-9E25-41A7-9F24-70113BCD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197302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xmlns="" id="{21A82233-672B-44B7-ADCA-3A912BFE1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975" y="363538"/>
            <a:ext cx="5261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1. 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졸업 연구 개요</a:t>
            </a:r>
            <a:endParaRPr lang="ko-KR" altLang="en-US" sz="54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2EF8D99-F618-442F-A119-94FF1EFEA395}"/>
              </a:ext>
            </a:extLst>
          </p:cNvPr>
          <p:cNvSpPr txBox="1"/>
          <p:nvPr/>
        </p:nvSpPr>
        <p:spPr>
          <a:xfrm>
            <a:off x="179512" y="1753652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연구 개발 기대 효과</a:t>
            </a:r>
            <a:endParaRPr lang="ko-KR" altLang="en-US" sz="28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C01429B8-9841-410D-A73F-45E108129ED9}"/>
              </a:ext>
            </a:extLst>
          </p:cNvPr>
          <p:cNvSpPr/>
          <p:nvPr/>
        </p:nvSpPr>
        <p:spPr>
          <a:xfrm>
            <a:off x="1430083" y="2533554"/>
            <a:ext cx="1667669" cy="91606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그래픽 체계</a:t>
            </a:r>
            <a:endParaRPr lang="en-US" altLang="ko-KR" dirty="0"/>
          </a:p>
          <a:p>
            <a:pPr algn="ctr"/>
            <a:r>
              <a:rPr lang="en-US" altLang="ko-KR" sz="1600" dirty="0"/>
              <a:t>(</a:t>
            </a:r>
            <a:r>
              <a:rPr lang="ko-KR" altLang="en-US" sz="1600" dirty="0"/>
              <a:t>청각의 시각화</a:t>
            </a:r>
            <a:r>
              <a:rPr lang="en-US" altLang="ko-KR" sz="1600" dirty="0"/>
              <a:t>)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29BC8F7-C768-4CED-9B29-3BCFE83218E3}"/>
              </a:ext>
            </a:extLst>
          </p:cNvPr>
          <p:cNvSpPr/>
          <p:nvPr/>
        </p:nvSpPr>
        <p:spPr>
          <a:xfrm>
            <a:off x="4427984" y="1859592"/>
            <a:ext cx="1595661" cy="91606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음악</a:t>
            </a:r>
            <a:endParaRPr lang="en-US" altLang="ko-KR" dirty="0"/>
          </a:p>
          <a:p>
            <a:pPr algn="ctr"/>
            <a:r>
              <a:rPr lang="ko-KR" altLang="en-US" dirty="0"/>
              <a:t>접근성 향상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5020810B-9943-40FE-9D68-FDD279474C4D}"/>
              </a:ext>
            </a:extLst>
          </p:cNvPr>
          <p:cNvSpPr/>
          <p:nvPr/>
        </p:nvSpPr>
        <p:spPr>
          <a:xfrm>
            <a:off x="4427983" y="3356992"/>
            <a:ext cx="1595661" cy="91606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다양한 음악 문화에 접목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1D185A3D-37A5-4057-AD9C-CCC155CA5043}"/>
              </a:ext>
            </a:extLst>
          </p:cNvPr>
          <p:cNvSpPr/>
          <p:nvPr/>
        </p:nvSpPr>
        <p:spPr>
          <a:xfrm>
            <a:off x="1430082" y="4817193"/>
            <a:ext cx="1667669" cy="916063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기존의 </a:t>
            </a:r>
            <a:endParaRPr lang="en-US" altLang="ko-KR" dirty="0"/>
          </a:p>
          <a:p>
            <a:pPr algn="ctr"/>
            <a:r>
              <a:rPr lang="ko-KR" altLang="en-US" dirty="0"/>
              <a:t>음표 체계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A0C1E14D-13DB-4D59-82BE-34279C56D52B}"/>
              </a:ext>
            </a:extLst>
          </p:cNvPr>
          <p:cNvSpPr/>
          <p:nvPr/>
        </p:nvSpPr>
        <p:spPr>
          <a:xfrm>
            <a:off x="4427983" y="4816189"/>
            <a:ext cx="1667669" cy="916063"/>
          </a:xfrm>
          <a:prstGeom prst="round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직관적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글자 체계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xmlns="" id="{67FB9A96-9B62-4B52-AAAA-2D8E869318D9}"/>
              </a:ext>
            </a:extLst>
          </p:cNvPr>
          <p:cNvSpPr/>
          <p:nvPr/>
        </p:nvSpPr>
        <p:spPr>
          <a:xfrm rot="20234150">
            <a:off x="3400025" y="2282864"/>
            <a:ext cx="809947" cy="628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xmlns="" id="{DF8B051A-E2FD-4674-A39B-3E97C507878E}"/>
              </a:ext>
            </a:extLst>
          </p:cNvPr>
          <p:cNvSpPr/>
          <p:nvPr/>
        </p:nvSpPr>
        <p:spPr>
          <a:xfrm rot="1436380">
            <a:off x="3384649" y="3173365"/>
            <a:ext cx="809947" cy="628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xmlns="" id="{D5F50E19-6F87-4F16-B01A-C12C410912F6}"/>
              </a:ext>
            </a:extLst>
          </p:cNvPr>
          <p:cNvSpPr/>
          <p:nvPr/>
        </p:nvSpPr>
        <p:spPr>
          <a:xfrm>
            <a:off x="3367829" y="4928334"/>
            <a:ext cx="809947" cy="628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6435E43-D900-4DD5-8674-576A3AFD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11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2784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9" descr="fImage406611628467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665"/>
            <a:ext cx="2643188" cy="170815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9960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10" descr="fImage1119141636334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3678238"/>
            <a:ext cx="1738313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11" descr="fImage725821646500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5043488"/>
            <a:ext cx="1743075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3" descr="fImage1236691665724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5043488"/>
            <a:ext cx="1738313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 descr="fImage98313126334.png"/>
          <p:cNvPicPr preferRelativeResize="0"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475" y="1755775"/>
            <a:ext cx="1455738" cy="1460500"/>
          </a:xfrm>
          <a:prstGeom prst="rect">
            <a:avLst/>
          </a:prstGeom>
          <a:noFill/>
          <a:ln>
            <a:noFill/>
          </a:ln>
          <a:effectLst>
            <a:glow rad="635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6AE61BA0-9E25-41A7-9F24-70113BCD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197302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xmlns="" id="{21A82233-672B-44B7-ADCA-3A912BFE1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975" y="363538"/>
            <a:ext cx="5261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1. 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졸업 연구 개요</a:t>
            </a:r>
            <a:endParaRPr lang="ko-KR" altLang="en-US" sz="54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2EF8D99-F618-442F-A119-94FF1EFEA395}"/>
              </a:ext>
            </a:extLst>
          </p:cNvPr>
          <p:cNvSpPr txBox="1"/>
          <p:nvPr/>
        </p:nvSpPr>
        <p:spPr>
          <a:xfrm>
            <a:off x="179512" y="1753652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연구 개발 기대 효과</a:t>
            </a:r>
            <a:endParaRPr lang="ko-KR" altLang="en-US" sz="2800" b="1" dirty="0"/>
          </a:p>
        </p:txBody>
      </p:sp>
      <p:pic>
        <p:nvPicPr>
          <p:cNvPr id="20" name="Picture 8" descr="fImage2364131141.png">
            <a:extLst>
              <a:ext uri="{FF2B5EF4-FFF2-40B4-BE49-F238E27FC236}">
                <a16:creationId xmlns:a16="http://schemas.microsoft.com/office/drawing/2014/main" xmlns="" id="{C19FDDAF-8B26-4667-8344-AE1CD8CE7CA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86025"/>
            <a:ext cx="1185863" cy="1201738"/>
          </a:xfrm>
          <a:prstGeom prst="rect">
            <a:avLst/>
          </a:prstGeom>
          <a:noFill/>
          <a:ln>
            <a:noFill/>
          </a:ln>
          <a:effectLst>
            <a:glow rad="635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xmlns="" id="{EA877C76-F53B-40F4-AC90-333AE8703992}"/>
              </a:ext>
            </a:extLst>
          </p:cNvPr>
          <p:cNvSpPr/>
          <p:nvPr/>
        </p:nvSpPr>
        <p:spPr>
          <a:xfrm>
            <a:off x="1115616" y="3759771"/>
            <a:ext cx="648072" cy="749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4BE9FCB2-E9AC-4EE4-941E-27021F1EC2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16" y="4786412"/>
            <a:ext cx="1542520" cy="766118"/>
          </a:xfrm>
          <a:prstGeom prst="rect">
            <a:avLst/>
          </a:prstGeom>
        </p:spPr>
      </p:pic>
      <p:pic>
        <p:nvPicPr>
          <p:cNvPr id="30" name="Picture 12" descr="fImage139913136500.png">
            <a:extLst>
              <a:ext uri="{FF2B5EF4-FFF2-40B4-BE49-F238E27FC236}">
                <a16:creationId xmlns:a16="http://schemas.microsoft.com/office/drawing/2014/main" xmlns="" id="{42DA708A-F45F-44D6-866E-814E3F5A3EA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348880"/>
            <a:ext cx="1284807" cy="1286606"/>
          </a:xfrm>
          <a:prstGeom prst="rect">
            <a:avLst/>
          </a:prstGeom>
          <a:noFill/>
          <a:ln>
            <a:noFill/>
          </a:ln>
          <a:effectLst>
            <a:glow rad="139700">
              <a:srgbClr val="00B0F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E65B4F9C-2C39-44BF-B055-BA2087877282}"/>
              </a:ext>
            </a:extLst>
          </p:cNvPr>
          <p:cNvCxnSpPr/>
          <p:nvPr/>
        </p:nvCxnSpPr>
        <p:spPr>
          <a:xfrm>
            <a:off x="2267744" y="2852936"/>
            <a:ext cx="1055514" cy="0"/>
          </a:xfrm>
          <a:prstGeom prst="line">
            <a:avLst/>
          </a:prstGeom>
          <a:effectLst>
            <a:glow rad="101600">
              <a:srgbClr val="FFC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BCCCC578-D2D2-46C2-9E57-86FC0290E1B1}"/>
              </a:ext>
            </a:extLst>
          </p:cNvPr>
          <p:cNvCxnSpPr/>
          <p:nvPr/>
        </p:nvCxnSpPr>
        <p:spPr>
          <a:xfrm>
            <a:off x="2267744" y="3068960"/>
            <a:ext cx="1055514" cy="0"/>
          </a:xfrm>
          <a:prstGeom prst="line">
            <a:avLst/>
          </a:prstGeom>
          <a:effectLst>
            <a:glow rad="101600">
              <a:srgbClr val="FFC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F6BE67A1-272F-4F14-BEAC-6DDEB5885CCF}"/>
              </a:ext>
            </a:extLst>
          </p:cNvPr>
          <p:cNvCxnSpPr>
            <a:cxnSpLocks/>
          </p:cNvCxnSpPr>
          <p:nvPr/>
        </p:nvCxnSpPr>
        <p:spPr>
          <a:xfrm flipV="1">
            <a:off x="2339752" y="2636912"/>
            <a:ext cx="1008112" cy="648072"/>
          </a:xfrm>
          <a:prstGeom prst="line">
            <a:avLst/>
          </a:prstGeom>
          <a:effectLst>
            <a:glow rad="1016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CD8261BC-A0E4-46E8-B2E3-CE3714359958}"/>
              </a:ext>
            </a:extLst>
          </p:cNvPr>
          <p:cNvCxnSpPr/>
          <p:nvPr/>
        </p:nvCxnSpPr>
        <p:spPr>
          <a:xfrm>
            <a:off x="2339752" y="5085184"/>
            <a:ext cx="1055514" cy="0"/>
          </a:xfrm>
          <a:prstGeom prst="line">
            <a:avLst/>
          </a:prstGeom>
          <a:effectLst>
            <a:glow rad="101600">
              <a:srgbClr val="FFC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DB0C5A0E-8965-4E79-87BF-17D902EF8FA0}"/>
              </a:ext>
            </a:extLst>
          </p:cNvPr>
          <p:cNvCxnSpPr/>
          <p:nvPr/>
        </p:nvCxnSpPr>
        <p:spPr>
          <a:xfrm>
            <a:off x="2339752" y="5301208"/>
            <a:ext cx="1055514" cy="0"/>
          </a:xfrm>
          <a:prstGeom prst="line">
            <a:avLst/>
          </a:prstGeom>
          <a:effectLst>
            <a:glow rad="101600">
              <a:srgbClr val="FFC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12" descr="fImage139913136500.png">
            <a:extLst>
              <a:ext uri="{FF2B5EF4-FFF2-40B4-BE49-F238E27FC236}">
                <a16:creationId xmlns:a16="http://schemas.microsoft.com/office/drawing/2014/main" xmlns="" id="{B94B9C1D-C1F6-4296-A96E-82432784227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241" y="4509120"/>
            <a:ext cx="1284807" cy="1286606"/>
          </a:xfrm>
          <a:prstGeom prst="rect">
            <a:avLst/>
          </a:prstGeom>
          <a:noFill/>
          <a:ln>
            <a:noFill/>
          </a:ln>
          <a:effectLst>
            <a:glow rad="139700">
              <a:srgbClr val="00B0F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C90D7AEA-C881-4141-9C1C-E2D304F3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/>
              <a:pPr/>
              <a:t>12</a:t>
            </a:fld>
            <a:endParaRPr lang="en-US" altLang="ko-KR"/>
          </a:p>
        </p:txBody>
      </p:sp>
      <p:sp>
        <p:nvSpPr>
          <p:cNvPr id="25" name="슬라이드 번호 개체 틀 3">
            <a:extLst>
              <a:ext uri="{FF2B5EF4-FFF2-40B4-BE49-F238E27FC236}">
                <a16:creationId xmlns:a16="http://schemas.microsoft.com/office/drawing/2014/main" xmlns="" id="{908C3442-5090-4AD3-A8A3-82D947074073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12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4488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8"/>
          <p:cNvSpPr txBox="1">
            <a:spLocks noChangeArrowheads="1"/>
          </p:cNvSpPr>
          <p:nvPr/>
        </p:nvSpPr>
        <p:spPr bwMode="auto">
          <a:xfrm>
            <a:off x="615950" y="2814638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latinLnBrk="0"/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Plz, explain about the pictures.</a:t>
            </a:r>
          </a:p>
        </p:txBody>
      </p:sp>
      <p:pic>
        <p:nvPicPr>
          <p:cNvPr id="7171" name="Picture 9" descr="fImage406611628467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665"/>
            <a:ext cx="2643188" cy="170815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9960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10" descr="fImage1119141636334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3678238"/>
            <a:ext cx="1738313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11" descr="fImage725821646500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5043488"/>
            <a:ext cx="1743075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3" descr="fImage1236691665724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5043488"/>
            <a:ext cx="1738313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6" name="Text Box 15"/>
          <p:cNvSpPr txBox="1">
            <a:spLocks noChangeArrowheads="1"/>
          </p:cNvSpPr>
          <p:nvPr/>
        </p:nvSpPr>
        <p:spPr bwMode="auto">
          <a:xfrm>
            <a:off x="248121" y="1826235"/>
            <a:ext cx="698817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spcBef>
                <a:spcPct val="0"/>
              </a:spcBef>
              <a:buClr>
                <a:srgbClr val="FFFFFF"/>
              </a:buClr>
              <a:buNone/>
            </a:pPr>
            <a:endParaRPr lang="ko-KR" altLang="ko-KR" sz="24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None/>
            </a:pPr>
            <a:endParaRPr lang="en-US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None/>
            </a:pPr>
            <a:endParaRPr lang="en-US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None/>
            </a:pPr>
            <a:endParaRPr lang="en-US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None/>
            </a:pPr>
            <a:endParaRPr lang="ko-KR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청각 장애인의 음악 분야 </a:t>
            </a:r>
            <a:r>
              <a:rPr lang="ko-KR" altLang="ko-KR" sz="1800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진출 가능성 증가</a:t>
            </a:r>
            <a:r>
              <a:rPr lang="ko-KR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endParaRPr lang="ko-KR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7179" name="Picture 11" descr="fImage98313126334.png"/>
          <p:cNvPicPr preferRelativeResize="0"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475" y="1755775"/>
            <a:ext cx="1455738" cy="1460500"/>
          </a:xfrm>
          <a:prstGeom prst="rect">
            <a:avLst/>
          </a:prstGeom>
          <a:noFill/>
          <a:ln>
            <a:noFill/>
          </a:ln>
          <a:effectLst>
            <a:glow rad="635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6AE61BA0-9E25-41A7-9F24-70113BCD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197302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xmlns="" id="{21A82233-672B-44B7-ADCA-3A912BFE1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975" y="363538"/>
            <a:ext cx="5261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1. 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졸업 연구 개요</a:t>
            </a:r>
            <a:endParaRPr lang="ko-KR" altLang="en-US" sz="54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2EF8D99-F618-442F-A119-94FF1EFEA395}"/>
              </a:ext>
            </a:extLst>
          </p:cNvPr>
          <p:cNvSpPr txBox="1"/>
          <p:nvPr/>
        </p:nvSpPr>
        <p:spPr>
          <a:xfrm>
            <a:off x="179512" y="1753652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연구 개발 기대 효과</a:t>
            </a:r>
            <a:endParaRPr lang="ko-KR" altLang="en-US" sz="28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4EAF1A8A-3850-4A9F-A23C-5C6E0B8E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/>
              <a:pPr/>
              <a:t>13</a:t>
            </a:fld>
            <a:endParaRPr lang="en-US" altLang="ko-KR"/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xmlns="" id="{A3A6572C-412C-439F-BF8A-AFE04245138A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13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8"/>
          <p:cNvSpPr txBox="1">
            <a:spLocks noChangeArrowheads="1"/>
          </p:cNvSpPr>
          <p:nvPr/>
        </p:nvSpPr>
        <p:spPr bwMode="auto">
          <a:xfrm>
            <a:off x="615950" y="2814638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latinLnBrk="0"/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Plz, explain about the pictures.</a:t>
            </a:r>
          </a:p>
        </p:txBody>
      </p:sp>
      <p:pic>
        <p:nvPicPr>
          <p:cNvPr id="8195" name="Picture 9" descr="fImage406611628467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665"/>
            <a:ext cx="2643188" cy="170815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9960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10" descr="fImage1119141636334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3678238"/>
            <a:ext cx="1738313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1" descr="fImage725821646500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5043488"/>
            <a:ext cx="1743075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12" descr="fImage1263271659169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3678238"/>
            <a:ext cx="1743075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13" descr="fImage1236691665724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5043488"/>
            <a:ext cx="1738313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5"/>
          <p:cNvSpPr txBox="1">
            <a:spLocks noChangeArrowheads="1"/>
          </p:cNvSpPr>
          <p:nvPr/>
        </p:nvSpPr>
        <p:spPr bwMode="auto">
          <a:xfrm>
            <a:off x="248121" y="1963866"/>
            <a:ext cx="6988175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spcBef>
                <a:spcPct val="0"/>
              </a:spcBef>
              <a:buClr>
                <a:srgbClr val="FFFFFF"/>
              </a:buClr>
              <a:buNone/>
            </a:pPr>
            <a:endParaRPr lang="ko-KR" altLang="ko-KR" sz="24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endParaRPr lang="ko-KR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r>
              <a:rPr lang="en-US" altLang="ko-KR" sz="2000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ko-KR" sz="2000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청각 장애인</a:t>
            </a:r>
            <a:r>
              <a:rPr lang="ko-KR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을 위해 설계 되었으나,</a:t>
            </a:r>
            <a:br>
              <a:rPr lang="ko-KR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ko-KR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/>
            </a:r>
            <a:br>
              <a:rPr lang="ko-KR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직관적이고 명료한 그래픽과 쉬운 음</a:t>
            </a: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표현</a:t>
            </a:r>
            <a:r>
              <a:rPr lang="ko-KR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체계로</a:t>
            </a:r>
            <a:br>
              <a:rPr lang="ko-KR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ko-KR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/>
            </a:r>
            <a:br>
              <a:rPr lang="ko-KR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ko-KR" sz="2000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어린이</a:t>
            </a: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를</a:t>
            </a:r>
            <a:r>
              <a:rPr lang="ko-KR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위한 음악 작곡 어플리케이션으로 혼용 가능.</a:t>
            </a:r>
          </a:p>
        </p:txBody>
      </p:sp>
      <p:pic>
        <p:nvPicPr>
          <p:cNvPr id="8204" name="Picture 12" descr="fImage139913136500.png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1322388"/>
            <a:ext cx="2266950" cy="2270125"/>
          </a:xfrm>
          <a:prstGeom prst="rect">
            <a:avLst/>
          </a:prstGeom>
          <a:noFill/>
          <a:ln>
            <a:noFill/>
          </a:ln>
          <a:effectLst>
            <a:glow rad="139700">
              <a:srgbClr val="00B0F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7">
            <a:extLst>
              <a:ext uri="{FF2B5EF4-FFF2-40B4-BE49-F238E27FC236}">
                <a16:creationId xmlns:a16="http://schemas.microsoft.com/office/drawing/2014/main" xmlns="" id="{53EA8C7F-D7BD-466B-9F9B-F3D08EC66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975" y="363538"/>
            <a:ext cx="5261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1. 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졸업 연구 개요</a:t>
            </a:r>
            <a:endParaRPr lang="ko-KR" altLang="en-US" sz="54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B69CB10-E04C-4279-A92F-63AF08A82F66}"/>
              </a:ext>
            </a:extLst>
          </p:cNvPr>
          <p:cNvSpPr txBox="1"/>
          <p:nvPr/>
        </p:nvSpPr>
        <p:spPr>
          <a:xfrm>
            <a:off x="323528" y="1772816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주요 타겟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xmlns="" id="{5A723658-50AA-4865-B4FD-77D5F832A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053286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24971E5-C00E-4C1A-ABE7-1BA4C81B4C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504175"/>
            <a:ext cx="648072" cy="428881"/>
          </a:xfrm>
          <a:prstGeom prst="rect">
            <a:avLst/>
          </a:prstGeom>
        </p:spPr>
      </p:pic>
      <p:pic>
        <p:nvPicPr>
          <p:cNvPr id="16" name="Picture 8" descr="fImage2364131141.png">
            <a:extLst>
              <a:ext uri="{FF2B5EF4-FFF2-40B4-BE49-F238E27FC236}">
                <a16:creationId xmlns:a16="http://schemas.microsoft.com/office/drawing/2014/main" xmlns="" id="{7C173CAD-DB73-4226-9DCF-85D9DE80FD6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15930"/>
            <a:ext cx="533402" cy="540543"/>
          </a:xfrm>
          <a:prstGeom prst="rect">
            <a:avLst/>
          </a:prstGeom>
          <a:noFill/>
          <a:ln>
            <a:noFill/>
          </a:ln>
          <a:effectLst>
            <a:glow rad="635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03848F09-12BE-47AD-B845-1A8A0A23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/>
              <a:pPr/>
              <a:t>14</a:t>
            </a:fld>
            <a:endParaRPr lang="en-US" altLang="ko-KR"/>
          </a:p>
        </p:txBody>
      </p:sp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xmlns="" id="{D816CB81-C1F2-44C8-A849-769BD3920333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14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8"/>
          <p:cNvSpPr txBox="1">
            <a:spLocks noChangeArrowheads="1"/>
          </p:cNvSpPr>
          <p:nvPr/>
        </p:nvSpPr>
        <p:spPr bwMode="auto">
          <a:xfrm>
            <a:off x="615950" y="2814638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latinLnBrk="0"/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Plz, explain about the pictures.</a:t>
            </a:r>
          </a:p>
        </p:txBody>
      </p:sp>
      <p:sp>
        <p:nvSpPr>
          <p:cNvPr id="9219" name="Text Box 14"/>
          <p:cNvSpPr txBox="1">
            <a:spLocks noChangeArrowheads="1"/>
          </p:cNvSpPr>
          <p:nvPr/>
        </p:nvSpPr>
        <p:spPr bwMode="auto">
          <a:xfrm>
            <a:off x="868363" y="328613"/>
            <a:ext cx="609333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2. 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관련 연구 및 사례</a:t>
            </a:r>
            <a:endParaRPr lang="ko-KR" altLang="en-US" sz="60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654175"/>
            <a:ext cx="4490130" cy="4367113"/>
          </a:xfrm>
          <a:prstGeom prst="rect">
            <a:avLst/>
          </a:prstGeom>
          <a:noFill/>
          <a:ln>
            <a:noFill/>
          </a:ln>
          <a:effectLst>
            <a:glow rad="228600">
              <a:srgbClr val="CCFFFF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5"/>
          <p:cNvSpPr txBox="1">
            <a:spLocks noChangeArrowheads="1"/>
          </p:cNvSpPr>
          <p:nvPr/>
        </p:nvSpPr>
        <p:spPr bwMode="auto">
          <a:xfrm>
            <a:off x="5184775" y="1654175"/>
            <a:ext cx="3959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ko-KR" altLang="en-US" sz="28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청각</a:t>
            </a:r>
            <a:r>
              <a:rPr lang="en-US" altLang="ko-KR" sz="28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-&gt; </a:t>
            </a:r>
            <a:r>
              <a:rPr lang="ko-KR" altLang="en-US" sz="28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진동 </a:t>
            </a:r>
            <a:r>
              <a:rPr lang="en-US" altLang="ko-KR" sz="28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-&gt; </a:t>
            </a:r>
            <a:r>
              <a:rPr lang="ko-KR" altLang="en-US" sz="28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촉각</a:t>
            </a:r>
          </a:p>
        </p:txBody>
      </p:sp>
      <p:sp>
        <p:nvSpPr>
          <p:cNvPr id="9222" name="Text Box 15"/>
          <p:cNvSpPr txBox="1">
            <a:spLocks noChangeArrowheads="1"/>
          </p:cNvSpPr>
          <p:nvPr/>
        </p:nvSpPr>
        <p:spPr bwMode="auto">
          <a:xfrm>
            <a:off x="4788024" y="2420938"/>
            <a:ext cx="4464496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현대</a:t>
            </a: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자동차 쏘나타 </a:t>
            </a: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/>
            </a:r>
            <a:b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</a:t>
            </a:r>
            <a:r>
              <a:rPr lang="ko-KR" altLang="en-US" sz="1800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브릴리언트</a:t>
            </a: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/>
            </a:r>
            <a:b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</a:t>
            </a: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사운드 프로젝트</a:t>
            </a: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/>
            </a:r>
            <a:b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endParaRPr lang="en-US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Touchable Music Seat</a:t>
            </a: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endParaRPr lang="en-US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의자에 앉은 사람의 허벅지와 </a:t>
            </a:r>
            <a:endParaRPr lang="en-US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Tx/>
              <a:buNone/>
            </a:pP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등 쪽에서 울림을 크게 느끼게 해</a:t>
            </a:r>
            <a:endParaRPr lang="en-US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Tx/>
              <a:buNone/>
            </a:pP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</a:t>
            </a:r>
            <a:r>
              <a:rPr lang="ko-KR" altLang="en-US" sz="1800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온 몸</a:t>
            </a: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으로 음악을 </a:t>
            </a:r>
            <a:r>
              <a:rPr lang="ko-KR" altLang="en-US" sz="18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듣게 하는 장치</a:t>
            </a: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endParaRPr lang="ko-KR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endParaRPr lang="ko-KR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듣는 음악에서 </a:t>
            </a: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‘</a:t>
            </a:r>
            <a:r>
              <a:rPr lang="ko-KR" altLang="en-US" sz="1800" dirty="0">
                <a:solidFill>
                  <a:srgbClr val="00B05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느끼는</a:t>
            </a: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’ </a:t>
            </a: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음악으로</a:t>
            </a: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..</a:t>
            </a:r>
            <a:endParaRPr lang="ko-KR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endParaRPr lang="ko-KR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소리의 </a:t>
            </a: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“</a:t>
            </a:r>
            <a:r>
              <a:rPr lang="ko-KR" altLang="en-US" sz="1800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촉각화</a:t>
            </a: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”</a:t>
            </a:r>
            <a:endParaRPr lang="ko-KR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Tx/>
              <a:buNone/>
            </a:pPr>
            <a:endParaRPr lang="ko-KR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A976182-CA36-4AD6-8180-7B4B71DAE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/>
              <a:pPr/>
              <a:t>15</a:t>
            </a:fld>
            <a:endParaRPr lang="en-US" altLang="ko-KR"/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xmlns="" id="{C735A684-7795-46A3-9973-C8CBB4A53FE5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15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8"/>
          <p:cNvSpPr txBox="1">
            <a:spLocks noChangeArrowheads="1"/>
          </p:cNvSpPr>
          <p:nvPr/>
        </p:nvSpPr>
        <p:spPr bwMode="auto">
          <a:xfrm>
            <a:off x="615950" y="2814638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latinLnBrk="0"/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Plz, explain about the pictures.</a:t>
            </a:r>
          </a:p>
        </p:txBody>
      </p:sp>
      <p:sp>
        <p:nvSpPr>
          <p:cNvPr id="9219" name="Text Box 14"/>
          <p:cNvSpPr txBox="1">
            <a:spLocks noChangeArrowheads="1"/>
          </p:cNvSpPr>
          <p:nvPr/>
        </p:nvSpPr>
        <p:spPr bwMode="auto">
          <a:xfrm>
            <a:off x="868363" y="328613"/>
            <a:ext cx="609333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2. 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관련 연구 및 사례</a:t>
            </a:r>
            <a:endParaRPr lang="ko-KR" altLang="en-US" sz="60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9222" name="Text Box 15"/>
          <p:cNvSpPr txBox="1">
            <a:spLocks noChangeArrowheads="1"/>
          </p:cNvSpPr>
          <p:nvPr/>
        </p:nvSpPr>
        <p:spPr bwMode="auto">
          <a:xfrm>
            <a:off x="4355976" y="1710095"/>
            <a:ext cx="4464496" cy="4678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r>
              <a:rPr lang="en-US" altLang="ko-KR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전국 학생 과학 발명품 경진대회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</a:t>
            </a:r>
          </a:p>
          <a:p>
            <a:pPr latinLnBrk="0">
              <a:spcBef>
                <a:spcPct val="0"/>
              </a:spcBef>
              <a:buClr>
                <a:srgbClr val="FFFFFF"/>
              </a:buClr>
              <a:buNone/>
            </a:pP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출품작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/>
            </a:r>
            <a:b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endParaRPr lang="en-US" altLang="ko-KR" sz="20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atinLnBrk="0">
              <a:spcBef>
                <a:spcPct val="0"/>
              </a:spcBef>
              <a:buClr>
                <a:srgbClr val="FFFFFF"/>
              </a:buClr>
              <a:buNone/>
            </a:pP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“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청각장애인을 위한 빛과 소리로 연주하는 건반 악기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”</a:t>
            </a:r>
            <a:b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endParaRPr lang="en-US" altLang="ko-KR" sz="20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음조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와 </a:t>
            </a:r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색조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사이의 </a:t>
            </a:r>
            <a:r>
              <a:rPr lang="ko-KR" altLang="en-US" sz="2000" dirty="0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상호연관성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/>
            </a:r>
            <a:b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주목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/>
            </a:r>
            <a:b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endParaRPr lang="en-US" altLang="ko-KR" sz="20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None/>
            </a:pP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&lt;7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개의 장음계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,7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가지의 고유색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&gt;</a:t>
            </a:r>
          </a:p>
          <a:p>
            <a:pPr lvl="1" latinLnBrk="0">
              <a:spcBef>
                <a:spcPct val="0"/>
              </a:spcBef>
              <a:buClr>
                <a:srgbClr val="FFFFFF"/>
              </a:buClr>
              <a:buNone/>
            </a:pPr>
            <a:endParaRPr lang="ko-KR" altLang="ko-KR" sz="20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듣는 음악에서 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‘</a:t>
            </a:r>
            <a:r>
              <a:rPr lang="ko-KR" altLang="en-US" sz="2000" dirty="0">
                <a:solidFill>
                  <a:srgbClr val="00B05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보는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’ 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음악으로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..</a:t>
            </a:r>
            <a:endParaRPr lang="ko-KR" altLang="ko-KR" sz="20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endParaRPr lang="ko-KR" altLang="ko-KR" sz="20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소리의 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“</a:t>
            </a:r>
            <a:r>
              <a:rPr lang="ko-KR" altLang="en-US" sz="2000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시각화</a:t>
            </a:r>
            <a:r>
              <a:rPr lang="en-US" altLang="ko-KR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”</a:t>
            </a:r>
            <a:endParaRPr lang="ko-KR" altLang="ko-KR" sz="20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latinLnBrk="0">
              <a:spcBef>
                <a:spcPct val="0"/>
              </a:spcBef>
              <a:buClr>
                <a:srgbClr val="FFFFFF"/>
              </a:buClr>
              <a:buFontTx/>
              <a:buNone/>
            </a:pPr>
            <a:endParaRPr lang="ko-KR" altLang="ko-KR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80" y="4077072"/>
            <a:ext cx="3609975" cy="208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1668463"/>
            <a:ext cx="3600450" cy="2192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xmlns="" id="{7578D760-5684-479F-AF4E-4EFFC450ABFB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16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498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115616" y="328613"/>
            <a:ext cx="6611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pic>
        <p:nvPicPr>
          <p:cNvPr id="10244" name="Picture 4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355850"/>
            <a:ext cx="2354263" cy="2343150"/>
          </a:xfrm>
          <a:prstGeom prst="rect">
            <a:avLst/>
          </a:prstGeom>
          <a:noFill/>
          <a:ln>
            <a:noFill/>
          </a:ln>
          <a:effectLst>
            <a:glow rad="1016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 descr="fImage69743209169.pn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000">
            <a:off x="5019675" y="1390650"/>
            <a:ext cx="3905250" cy="389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AutoShape 6"/>
          <p:cNvSpPr>
            <a:spLocks/>
          </p:cNvSpPr>
          <p:nvPr/>
        </p:nvSpPr>
        <p:spPr bwMode="auto">
          <a:xfrm>
            <a:off x="3952875" y="2743200"/>
            <a:ext cx="1236663" cy="13589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2E75B6"/>
          </a:solidFill>
          <a:ln w="12700">
            <a:solidFill>
              <a:srgbClr val="0611F2"/>
            </a:solidFill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1358900" y="5175250"/>
            <a:ext cx="62712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청각 장애인이 스마트폰을 이용해 그래픽 악기 어플 </a:t>
            </a:r>
            <a:r>
              <a:rPr lang="ko-KR" altLang="en-US" sz="24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실행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707904" y="1713002"/>
            <a:ext cx="135152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40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Start</a:t>
            </a:r>
            <a:endParaRPr lang="ko-KR" altLang="en-US" sz="4000" b="1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C473432-A613-4EEB-8CD2-FD588CC4E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053286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xmlns="" id="{28CDD7B8-20C0-4805-80AE-54438F90A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37312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17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마트폰_1.png">
            <a:extLst>
              <a:ext uri="{FF2B5EF4-FFF2-40B4-BE49-F238E27FC236}">
                <a16:creationId xmlns:a16="http://schemas.microsoft.com/office/drawing/2014/main" xmlns="" id="{E8CB8CC4-27A4-489A-80B9-E8E3C91C6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010703" y="-2571136"/>
            <a:ext cx="11054015" cy="14044784"/>
          </a:xfrm>
          <a:prstGeom prst="rect">
            <a:avLst/>
          </a:prstGeom>
        </p:spPr>
      </p:pic>
      <p:pic>
        <p:nvPicPr>
          <p:cNvPr id="10245" name="Picture 5" descr="fImage2158506925724.png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">
            <a:off x="5980113" y="2863850"/>
            <a:ext cx="1366837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3552852" y="4089400"/>
            <a:ext cx="16190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dist" eaLnBrk="0" latinLnBrk="0" hangingPunct="0"/>
            <a:r>
              <a:rPr lang="en-US" altLang="ko-KR" sz="3600" b="1" spc="6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S</a:t>
            </a:r>
            <a:r>
              <a:rPr lang="ko-KR" altLang="en-US" sz="3600" b="1" spc="600" dirty="0" err="1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tart</a:t>
            </a:r>
            <a:endParaRPr lang="ko-KR" altLang="en-US" sz="3600" b="1" spc="600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3903663" y="5233988"/>
            <a:ext cx="7302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dist" eaLnBrk="0" latinLnBrk="0" hangingPunct="0"/>
            <a:r>
              <a:rPr lang="ko-KR" altLang="en-US" sz="12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회원 등록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2155825" y="1870075"/>
            <a:ext cx="52964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그래픽 악기 어플리케이션 </a:t>
            </a:r>
            <a:r>
              <a:rPr lang="ko-KR" altLang="en-US" sz="2000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시작 화면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(초본)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이 뜸.</a:t>
            </a:r>
            <a:endParaRPr lang="ko-KR" altLang="en-US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xmlns="" id="{F7E26405-8DD8-4551-AE97-29A2A8D3F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28613"/>
            <a:ext cx="6611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xmlns="" id="{ADFD3E12-C479-46B3-BC9C-8E69F5BBF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1635" y="5553740"/>
            <a:ext cx="74892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dist" eaLnBrk="0" latinLnBrk="0" hangingPunct="0"/>
            <a:r>
              <a:rPr lang="ko-KR" altLang="en-US" sz="1050" b="1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업데이트</a:t>
            </a:r>
            <a:endParaRPr lang="ko-KR" altLang="en-US" sz="1050" b="1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xmlns="" id="{0191462E-6F90-4B84-9BF9-D0EE5F6D7060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18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마트폰_1.png">
            <a:extLst>
              <a:ext uri="{FF2B5EF4-FFF2-40B4-BE49-F238E27FC236}">
                <a16:creationId xmlns:a16="http://schemas.microsoft.com/office/drawing/2014/main" xmlns="" id="{7165DE49-A579-4801-BF99-A2EAADCBE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19509" y="-2314754"/>
            <a:ext cx="10637838" cy="13515536"/>
          </a:xfrm>
          <a:prstGeom prst="rect">
            <a:avLst/>
          </a:prstGeom>
        </p:spPr>
      </p:pic>
      <p:pic>
        <p:nvPicPr>
          <p:cNvPr id="10244" name="Picture 4" descr="fImage856783185724.jp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4972050"/>
            <a:ext cx="6954838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139825" y="2919413"/>
            <a:ext cx="433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7653338" y="2909888"/>
            <a:ext cx="4333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0611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8" name="AutoShape 8"/>
          <p:cNvSpPr>
            <a:spLocks noChangeShapeType="1"/>
          </p:cNvSpPr>
          <p:nvPr/>
        </p:nvSpPr>
        <p:spPr bwMode="auto">
          <a:xfrm>
            <a:off x="4618038" y="2987675"/>
            <a:ext cx="0" cy="1889125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0254" name="Group 14"/>
          <p:cNvGrpSpPr>
            <a:grpSpLocks/>
          </p:cNvGrpSpPr>
          <p:nvPr/>
        </p:nvGrpSpPr>
        <p:grpSpPr bwMode="auto">
          <a:xfrm>
            <a:off x="1725613" y="3124200"/>
            <a:ext cx="1277937" cy="1643063"/>
            <a:chOff x="1087" y="1968"/>
            <a:chExt cx="805" cy="1035"/>
          </a:xfrm>
        </p:grpSpPr>
        <p:sp>
          <p:nvSpPr>
            <p:cNvPr id="10250" name="AutoShape 10"/>
            <p:cNvSpPr>
              <a:spLocks noChangeShapeType="1"/>
            </p:cNvSpPr>
            <p:nvPr/>
          </p:nvSpPr>
          <p:spPr bwMode="auto">
            <a:xfrm>
              <a:off x="1087" y="1968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1" name="AutoShape 11"/>
            <p:cNvSpPr>
              <a:spLocks noChangeShapeType="1"/>
            </p:cNvSpPr>
            <p:nvPr/>
          </p:nvSpPr>
          <p:spPr bwMode="auto">
            <a:xfrm>
              <a:off x="1372" y="2030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2" name="AutoShape 12"/>
            <p:cNvSpPr>
              <a:spLocks noChangeShapeType="1"/>
            </p:cNvSpPr>
            <p:nvPr/>
          </p:nvSpPr>
          <p:spPr bwMode="auto">
            <a:xfrm>
              <a:off x="1640" y="2144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3" name="AutoShape 13"/>
            <p:cNvSpPr>
              <a:spLocks noChangeShapeType="1"/>
            </p:cNvSpPr>
            <p:nvPr/>
          </p:nvSpPr>
          <p:spPr bwMode="auto">
            <a:xfrm>
              <a:off x="1892" y="2241"/>
              <a:ext cx="0" cy="497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55" name="Group 15"/>
          <p:cNvGrpSpPr>
            <a:grpSpLocks/>
          </p:cNvGrpSpPr>
          <p:nvPr/>
        </p:nvGrpSpPr>
        <p:grpSpPr bwMode="auto">
          <a:xfrm>
            <a:off x="3429000" y="3195638"/>
            <a:ext cx="1277938" cy="1643062"/>
            <a:chOff x="2160" y="2013"/>
            <a:chExt cx="805" cy="1035"/>
          </a:xfrm>
        </p:grpSpPr>
        <p:sp>
          <p:nvSpPr>
            <p:cNvPr id="10256" name="AutoShape 16"/>
            <p:cNvSpPr>
              <a:spLocks noChangeShapeType="1"/>
            </p:cNvSpPr>
            <p:nvPr/>
          </p:nvSpPr>
          <p:spPr bwMode="auto">
            <a:xfrm>
              <a:off x="2160" y="2013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7" name="AutoShape 17"/>
            <p:cNvSpPr>
              <a:spLocks noChangeShapeType="1"/>
            </p:cNvSpPr>
            <p:nvPr/>
          </p:nvSpPr>
          <p:spPr bwMode="auto">
            <a:xfrm>
              <a:off x="2445" y="2075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8" name="AutoShape 18"/>
            <p:cNvSpPr>
              <a:spLocks noChangeShapeType="1"/>
            </p:cNvSpPr>
            <p:nvPr/>
          </p:nvSpPr>
          <p:spPr bwMode="auto">
            <a:xfrm>
              <a:off x="2714" y="2189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9" name="AutoShape 19"/>
            <p:cNvSpPr>
              <a:spLocks noChangeShapeType="1"/>
            </p:cNvSpPr>
            <p:nvPr/>
          </p:nvSpPr>
          <p:spPr bwMode="auto">
            <a:xfrm>
              <a:off x="2965" y="228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0" name="Group 20"/>
          <p:cNvGrpSpPr>
            <a:grpSpLocks/>
          </p:cNvGrpSpPr>
          <p:nvPr/>
        </p:nvGrpSpPr>
        <p:grpSpPr bwMode="auto">
          <a:xfrm>
            <a:off x="5081588" y="3213100"/>
            <a:ext cx="1277937" cy="1643063"/>
            <a:chOff x="3201" y="2024"/>
            <a:chExt cx="805" cy="1035"/>
          </a:xfrm>
        </p:grpSpPr>
        <p:sp>
          <p:nvSpPr>
            <p:cNvPr id="10261" name="AutoShape 21"/>
            <p:cNvSpPr>
              <a:spLocks noChangeShapeType="1"/>
            </p:cNvSpPr>
            <p:nvPr/>
          </p:nvSpPr>
          <p:spPr bwMode="auto">
            <a:xfrm>
              <a:off x="3201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2" name="AutoShape 22"/>
            <p:cNvSpPr>
              <a:spLocks noChangeShapeType="1"/>
            </p:cNvSpPr>
            <p:nvPr/>
          </p:nvSpPr>
          <p:spPr bwMode="auto">
            <a:xfrm>
              <a:off x="3486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3" name="AutoShape 23"/>
            <p:cNvSpPr>
              <a:spLocks noChangeShapeType="1"/>
            </p:cNvSpPr>
            <p:nvPr/>
          </p:nvSpPr>
          <p:spPr bwMode="auto">
            <a:xfrm>
              <a:off x="3755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4" name="AutoShape 24"/>
            <p:cNvSpPr>
              <a:spLocks noChangeShapeType="1"/>
            </p:cNvSpPr>
            <p:nvPr/>
          </p:nvSpPr>
          <p:spPr bwMode="auto">
            <a:xfrm>
              <a:off x="4006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5" name="Group 25"/>
          <p:cNvGrpSpPr>
            <a:grpSpLocks/>
          </p:cNvGrpSpPr>
          <p:nvPr/>
        </p:nvGrpSpPr>
        <p:grpSpPr bwMode="auto">
          <a:xfrm>
            <a:off x="6757988" y="3213100"/>
            <a:ext cx="1277937" cy="1643063"/>
            <a:chOff x="4257" y="2024"/>
            <a:chExt cx="805" cy="1035"/>
          </a:xfrm>
        </p:grpSpPr>
        <p:sp>
          <p:nvSpPr>
            <p:cNvPr id="10266" name="AutoShape 26"/>
            <p:cNvSpPr>
              <a:spLocks noChangeShapeType="1"/>
            </p:cNvSpPr>
            <p:nvPr/>
          </p:nvSpPr>
          <p:spPr bwMode="auto">
            <a:xfrm>
              <a:off x="4257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7" name="AutoShape 27"/>
            <p:cNvSpPr>
              <a:spLocks noChangeShapeType="1"/>
            </p:cNvSpPr>
            <p:nvPr/>
          </p:nvSpPr>
          <p:spPr bwMode="auto">
            <a:xfrm>
              <a:off x="4542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8" name="AutoShape 28"/>
            <p:cNvSpPr>
              <a:spLocks noChangeShapeType="1"/>
            </p:cNvSpPr>
            <p:nvPr/>
          </p:nvSpPr>
          <p:spPr bwMode="auto">
            <a:xfrm>
              <a:off x="4810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9" name="AutoShape 29"/>
            <p:cNvSpPr>
              <a:spLocks noChangeShapeType="1"/>
            </p:cNvSpPr>
            <p:nvPr/>
          </p:nvSpPr>
          <p:spPr bwMode="auto">
            <a:xfrm>
              <a:off x="5062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270" name="Text Box 30"/>
          <p:cNvSpPr txBox="1">
            <a:spLocks noChangeArrowheads="1"/>
          </p:cNvSpPr>
          <p:nvPr/>
        </p:nvSpPr>
        <p:spPr bwMode="auto">
          <a:xfrm>
            <a:off x="1907704" y="2146300"/>
            <a:ext cx="60812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Start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터치 시 </a:t>
            </a:r>
            <a:r>
              <a:rPr lang="ko-KR" altLang="en-US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그래픽 악기 어플리케이션 화면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(초본)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이 뜸.</a:t>
            </a:r>
          </a:p>
        </p:txBody>
      </p:sp>
      <p:pic>
        <p:nvPicPr>
          <p:cNvPr id="10271" name="Picture 31" descr="fImage134125191478.png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8" y="2940050"/>
            <a:ext cx="3000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2" name="Text Box 32"/>
          <p:cNvSpPr txBox="1">
            <a:spLocks noChangeArrowheads="1"/>
          </p:cNvSpPr>
          <p:nvPr/>
        </p:nvSpPr>
        <p:spPr bwMode="auto">
          <a:xfrm>
            <a:off x="1198563" y="1435100"/>
            <a:ext cx="17700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4000" b="1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Case</a:t>
            </a:r>
            <a:r>
              <a:rPr lang="ko-KR" altLang="en-US" sz="40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1</a:t>
            </a:r>
          </a:p>
        </p:txBody>
      </p:sp>
      <p:sp>
        <p:nvSpPr>
          <p:cNvPr id="10273" name="Rectangle 33"/>
          <p:cNvSpPr>
            <a:spLocks/>
          </p:cNvSpPr>
          <p:nvPr/>
        </p:nvSpPr>
        <p:spPr bwMode="auto">
          <a:xfrm>
            <a:off x="1179513" y="1501775"/>
            <a:ext cx="17494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2" name="Text Box 3">
            <a:extLst>
              <a:ext uri="{FF2B5EF4-FFF2-40B4-BE49-F238E27FC236}">
                <a16:creationId xmlns:a16="http://schemas.microsoft.com/office/drawing/2014/main" xmlns="" id="{DEFD35DD-302C-4A75-8254-4FBD8627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28613"/>
            <a:ext cx="6611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34" name="슬라이드 번호 개체 틀 3">
            <a:extLst>
              <a:ext uri="{FF2B5EF4-FFF2-40B4-BE49-F238E27FC236}">
                <a16:creationId xmlns:a16="http://schemas.microsoft.com/office/drawing/2014/main" xmlns="" id="{2A1A8A3A-EB12-4D4A-9315-A71AE72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19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20"/>
          <p:cNvSpPr>
            <a:spLocks noChangeArrowheads="1"/>
          </p:cNvSpPr>
          <p:nvPr/>
        </p:nvSpPr>
        <p:spPr bwMode="auto">
          <a:xfrm>
            <a:off x="5125324" y="928812"/>
            <a:ext cx="3346450" cy="739775"/>
          </a:xfrm>
          <a:prstGeom prst="roundRect">
            <a:avLst>
              <a:gd name="adj" fmla="val 12884"/>
            </a:avLst>
          </a:prstGeom>
          <a:solidFill>
            <a:srgbClr val="FFFFFF">
              <a:alpha val="94902"/>
            </a:srgbClr>
          </a:solidFill>
          <a:ln w="12700" cap="flat">
            <a:solidFill>
              <a:srgbClr val="385D8A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4" name="AutoShape 18"/>
          <p:cNvSpPr>
            <a:spLocks noChangeArrowheads="1"/>
          </p:cNvSpPr>
          <p:nvPr/>
        </p:nvSpPr>
        <p:spPr bwMode="auto">
          <a:xfrm>
            <a:off x="5125324" y="5466467"/>
            <a:ext cx="3346450" cy="739775"/>
          </a:xfrm>
          <a:prstGeom prst="roundRect">
            <a:avLst>
              <a:gd name="adj" fmla="val 12884"/>
            </a:avLst>
          </a:prstGeom>
          <a:solidFill>
            <a:srgbClr val="FFFFFF">
              <a:alpha val="89804"/>
            </a:srgbClr>
          </a:solidFill>
          <a:ln w="12700" cap="flat">
            <a:solidFill>
              <a:srgbClr val="385D8A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065" name="AutoShape 17"/>
          <p:cNvSpPr>
            <a:spLocks noChangeArrowheads="1"/>
          </p:cNvSpPr>
          <p:nvPr/>
        </p:nvSpPr>
        <p:spPr bwMode="auto">
          <a:xfrm>
            <a:off x="5130800" y="4368800"/>
            <a:ext cx="3346450" cy="739775"/>
          </a:xfrm>
          <a:prstGeom prst="roundRect">
            <a:avLst>
              <a:gd name="adj" fmla="val 12884"/>
            </a:avLst>
          </a:prstGeom>
          <a:solidFill>
            <a:srgbClr val="FFFFFF">
              <a:alpha val="84706"/>
            </a:srgbClr>
          </a:solidFill>
          <a:ln w="12700" cap="flat">
            <a:solidFill>
              <a:srgbClr val="385D8A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067" name="AutoShape 19"/>
          <p:cNvSpPr>
            <a:spLocks noChangeArrowheads="1"/>
          </p:cNvSpPr>
          <p:nvPr/>
        </p:nvSpPr>
        <p:spPr bwMode="auto">
          <a:xfrm>
            <a:off x="5141118" y="5041106"/>
            <a:ext cx="2981325" cy="506412"/>
          </a:xfrm>
          <a:prstGeom prst="roundRect">
            <a:avLst>
              <a:gd name="adj" fmla="val 12884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2074" name="Picture 26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3740150"/>
            <a:ext cx="341630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 Box 9"/>
          <p:cNvSpPr txBox="1">
            <a:spLocks noChangeArrowheads="1"/>
          </p:cNvSpPr>
          <p:nvPr/>
        </p:nvSpPr>
        <p:spPr bwMode="auto">
          <a:xfrm>
            <a:off x="938213" y="304800"/>
            <a:ext cx="1690687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/>
            <a:r>
              <a:rPr lang="ko-KR" altLang="en-US" sz="6600">
                <a:solidFill>
                  <a:srgbClr val="F2F2F2"/>
                </a:solidFill>
                <a:latin typeface="서울한강체 B" charset="0"/>
              </a:rPr>
              <a:t>목차</a:t>
            </a:r>
            <a:endParaRPr lang="ko-KR" altLang="en-US" sz="4800">
              <a:solidFill>
                <a:srgbClr val="F2F2F2"/>
              </a:solidFill>
              <a:latin typeface="서울한강체 B" charset="0"/>
            </a:endParaRPr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1000125" y="5064125"/>
            <a:ext cx="3346450" cy="739775"/>
          </a:xfrm>
          <a:prstGeom prst="roundRect">
            <a:avLst>
              <a:gd name="adj" fmla="val 12884"/>
            </a:avLst>
          </a:prstGeom>
          <a:solidFill>
            <a:srgbClr val="FFFFFF">
              <a:alpha val="80000"/>
            </a:srgbClr>
          </a:solidFill>
          <a:ln w="12700" cap="flat">
            <a:solidFill>
              <a:srgbClr val="385D8A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996950" y="3940175"/>
            <a:ext cx="3346450" cy="741363"/>
          </a:xfrm>
          <a:prstGeom prst="roundRect">
            <a:avLst>
              <a:gd name="adj" fmla="val 12884"/>
            </a:avLst>
          </a:prstGeom>
          <a:solidFill>
            <a:srgbClr val="FFFFFF">
              <a:alpha val="84706"/>
            </a:srgbClr>
          </a:solidFill>
          <a:ln w="12700" cap="flat">
            <a:solidFill>
              <a:srgbClr val="385D8A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1000125" y="4629150"/>
            <a:ext cx="2979738" cy="503238"/>
          </a:xfrm>
          <a:prstGeom prst="roundRect">
            <a:avLst>
              <a:gd name="adj" fmla="val 12884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998538" y="2780928"/>
            <a:ext cx="3346450" cy="739775"/>
          </a:xfrm>
          <a:prstGeom prst="roundRect">
            <a:avLst>
              <a:gd name="adj" fmla="val 12884"/>
            </a:avLst>
          </a:prstGeom>
          <a:solidFill>
            <a:srgbClr val="FFFFFF">
              <a:alpha val="89804"/>
            </a:srgbClr>
          </a:solidFill>
          <a:ln w="12700" cap="flat">
            <a:solidFill>
              <a:srgbClr val="385D8A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996950" y="1665288"/>
            <a:ext cx="3346450" cy="741362"/>
          </a:xfrm>
          <a:prstGeom prst="roundRect">
            <a:avLst>
              <a:gd name="adj" fmla="val 12884"/>
            </a:avLst>
          </a:prstGeom>
          <a:solidFill>
            <a:srgbClr val="FFFFFF">
              <a:alpha val="94902"/>
            </a:srgbClr>
          </a:solidFill>
          <a:ln w="12700" cap="flat">
            <a:solidFill>
              <a:srgbClr val="385D8A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998538" y="2360613"/>
            <a:ext cx="2979737" cy="503237"/>
          </a:xfrm>
          <a:prstGeom prst="roundRect">
            <a:avLst>
              <a:gd name="adj" fmla="val 12884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1000125" y="3500438"/>
            <a:ext cx="2979738" cy="503237"/>
          </a:xfrm>
          <a:prstGeom prst="roundRect">
            <a:avLst>
              <a:gd name="adj" fmla="val 12884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954088" y="1771650"/>
            <a:ext cx="26164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1. 졸업 연구 개요</a:t>
            </a:r>
          </a:p>
        </p:txBody>
      </p:sp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938213" y="2940050"/>
            <a:ext cx="294322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2. 관련 연구 및 사례</a:t>
            </a:r>
          </a:p>
        </p:txBody>
      </p:sp>
      <p:sp>
        <p:nvSpPr>
          <p:cNvPr id="2063" name="Text Box 15"/>
          <p:cNvSpPr txBox="1">
            <a:spLocks noChangeArrowheads="1"/>
          </p:cNvSpPr>
          <p:nvPr/>
        </p:nvSpPr>
        <p:spPr bwMode="auto">
          <a:xfrm>
            <a:off x="960438" y="4083050"/>
            <a:ext cx="34305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400" b="1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시스템 수행 시나리오</a:t>
            </a:r>
          </a:p>
        </p:txBody>
      </p:sp>
      <p:sp>
        <p:nvSpPr>
          <p:cNvPr id="2064" name="Text Box 16"/>
          <p:cNvSpPr txBox="1">
            <a:spLocks noChangeArrowheads="1"/>
          </p:cNvSpPr>
          <p:nvPr/>
        </p:nvSpPr>
        <p:spPr bwMode="auto">
          <a:xfrm>
            <a:off x="958850" y="5186363"/>
            <a:ext cx="24479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4. 시스템 구성도</a:t>
            </a:r>
          </a:p>
        </p:txBody>
      </p:sp>
      <p:sp>
        <p:nvSpPr>
          <p:cNvPr id="2066" name="AutoShape 18"/>
          <p:cNvSpPr>
            <a:spLocks noChangeArrowheads="1"/>
          </p:cNvSpPr>
          <p:nvPr/>
        </p:nvSpPr>
        <p:spPr bwMode="auto">
          <a:xfrm>
            <a:off x="5132388" y="3243263"/>
            <a:ext cx="3346450" cy="739775"/>
          </a:xfrm>
          <a:prstGeom prst="roundRect">
            <a:avLst>
              <a:gd name="adj" fmla="val 12884"/>
            </a:avLst>
          </a:prstGeom>
          <a:solidFill>
            <a:srgbClr val="FFFFFF">
              <a:alpha val="89804"/>
            </a:srgbClr>
          </a:solidFill>
          <a:ln w="12700" cap="flat">
            <a:solidFill>
              <a:srgbClr val="385D8A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068" name="AutoShape 20"/>
          <p:cNvSpPr>
            <a:spLocks noChangeArrowheads="1"/>
          </p:cNvSpPr>
          <p:nvPr/>
        </p:nvSpPr>
        <p:spPr bwMode="auto">
          <a:xfrm>
            <a:off x="5141118" y="2089296"/>
            <a:ext cx="3346450" cy="739775"/>
          </a:xfrm>
          <a:prstGeom prst="roundRect">
            <a:avLst>
              <a:gd name="adj" fmla="val 12884"/>
            </a:avLst>
          </a:prstGeom>
          <a:solidFill>
            <a:srgbClr val="FFFFFF">
              <a:alpha val="94902"/>
            </a:srgbClr>
          </a:solidFill>
          <a:ln w="12700" cap="flat">
            <a:solidFill>
              <a:srgbClr val="385D8A"/>
            </a:solidFill>
            <a:round/>
            <a:headEnd/>
            <a:tailE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069" name="AutoShape 21"/>
          <p:cNvSpPr>
            <a:spLocks noChangeArrowheads="1"/>
          </p:cNvSpPr>
          <p:nvPr/>
        </p:nvSpPr>
        <p:spPr bwMode="auto">
          <a:xfrm>
            <a:off x="5133975" y="2780928"/>
            <a:ext cx="2981325" cy="503237"/>
          </a:xfrm>
          <a:prstGeom prst="roundRect">
            <a:avLst>
              <a:gd name="adj" fmla="val 12884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latinLnBrk="0" hangingPunct="0"/>
            <a:endParaRPr lang="ko-KR" altLang="en-US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071" name="Text Box 23"/>
          <p:cNvSpPr txBox="1">
            <a:spLocks noChangeArrowheads="1"/>
          </p:cNvSpPr>
          <p:nvPr/>
        </p:nvSpPr>
        <p:spPr bwMode="auto">
          <a:xfrm>
            <a:off x="5145925" y="3382962"/>
            <a:ext cx="18918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24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8</a:t>
            </a:r>
            <a:r>
              <a:rPr lang="ko-KR" altLang="en-US" sz="24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 업무 분담</a:t>
            </a:r>
          </a:p>
        </p:txBody>
      </p:sp>
      <p:sp>
        <p:nvSpPr>
          <p:cNvPr id="2072" name="Text Box 24"/>
          <p:cNvSpPr txBox="1">
            <a:spLocks noChangeArrowheads="1"/>
          </p:cNvSpPr>
          <p:nvPr/>
        </p:nvSpPr>
        <p:spPr bwMode="auto">
          <a:xfrm>
            <a:off x="5145925" y="4508499"/>
            <a:ext cx="31229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9</a:t>
            </a: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졸업연구 수행일정</a:t>
            </a:r>
          </a:p>
        </p:txBody>
      </p:sp>
      <p:sp>
        <p:nvSpPr>
          <p:cNvPr id="2073" name="Text Box 25"/>
          <p:cNvSpPr txBox="1">
            <a:spLocks noChangeArrowheads="1"/>
          </p:cNvSpPr>
          <p:nvPr/>
        </p:nvSpPr>
        <p:spPr bwMode="auto">
          <a:xfrm>
            <a:off x="5141118" y="5590314"/>
            <a:ext cx="33810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10</a:t>
            </a: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필요기술, 참고문헌</a:t>
            </a:r>
          </a:p>
        </p:txBody>
      </p:sp>
      <p:sp>
        <p:nvSpPr>
          <p:cNvPr id="25" name="AutoShape 19"/>
          <p:cNvSpPr>
            <a:spLocks noChangeArrowheads="1"/>
          </p:cNvSpPr>
          <p:nvPr/>
        </p:nvSpPr>
        <p:spPr bwMode="auto">
          <a:xfrm>
            <a:off x="5125324" y="3934440"/>
            <a:ext cx="2981325" cy="506412"/>
          </a:xfrm>
          <a:prstGeom prst="roundRect">
            <a:avLst>
              <a:gd name="adj" fmla="val 12884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7" name="AutoShape 21"/>
          <p:cNvSpPr>
            <a:spLocks noChangeArrowheads="1"/>
          </p:cNvSpPr>
          <p:nvPr/>
        </p:nvSpPr>
        <p:spPr bwMode="auto">
          <a:xfrm>
            <a:off x="5145925" y="1626686"/>
            <a:ext cx="2981325" cy="503237"/>
          </a:xfrm>
          <a:prstGeom prst="roundRect">
            <a:avLst>
              <a:gd name="adj" fmla="val 12884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latinLnBrk="0" hangingPunct="0"/>
            <a:endParaRPr lang="ko-KR" altLang="en-US" b="1" dirty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070" name="Text Box 22"/>
          <p:cNvSpPr txBox="1">
            <a:spLocks noChangeArrowheads="1"/>
          </p:cNvSpPr>
          <p:nvPr/>
        </p:nvSpPr>
        <p:spPr bwMode="auto">
          <a:xfrm>
            <a:off x="5116399" y="1067866"/>
            <a:ext cx="35397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6</a:t>
            </a: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개발환경 및 개발방법</a:t>
            </a:r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>
            <a:off x="1000125" y="6051979"/>
            <a:ext cx="3346450" cy="739775"/>
          </a:xfrm>
          <a:prstGeom prst="roundRect">
            <a:avLst>
              <a:gd name="adj" fmla="val 12884"/>
            </a:avLst>
          </a:prstGeom>
          <a:solidFill>
            <a:srgbClr val="FFFFFF">
              <a:alpha val="80000"/>
            </a:srgbClr>
          </a:solidFill>
          <a:ln w="12700" cap="flat">
            <a:solidFill>
              <a:srgbClr val="385D8A"/>
            </a:solidFill>
            <a:round/>
            <a:headEnd/>
            <a:tailEnd/>
          </a:ln>
        </p:spPr>
        <p:txBody>
          <a:bodyPr/>
          <a:lstStyle/>
          <a:p>
            <a:pPr eaLnBrk="0" latinLnBrk="0" hangingPunct="0"/>
            <a:endParaRPr lang="ko-KR" altLang="en-US" sz="2400" b="1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0" name="Text Box 16"/>
          <p:cNvSpPr txBox="1">
            <a:spLocks noChangeArrowheads="1"/>
          </p:cNvSpPr>
          <p:nvPr/>
        </p:nvSpPr>
        <p:spPr bwMode="auto">
          <a:xfrm>
            <a:off x="1000125" y="6192472"/>
            <a:ext cx="18918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5</a:t>
            </a: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2400" b="1" dirty="0" smtClean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현황</a:t>
            </a:r>
            <a:endParaRPr lang="ko-KR" altLang="en-US" sz="2400" b="1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5116399" y="2228350"/>
            <a:ext cx="26164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7</a:t>
            </a: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데모 환경 설계</a:t>
            </a:r>
          </a:p>
        </p:txBody>
      </p:sp>
      <p:sp>
        <p:nvSpPr>
          <p:cNvPr id="33" name="AutoShape 8">
            <a:extLst>
              <a:ext uri="{FF2B5EF4-FFF2-40B4-BE49-F238E27FC236}">
                <a16:creationId xmlns:a16="http://schemas.microsoft.com/office/drawing/2014/main" xmlns="" id="{8F4FE888-0C8E-42B2-BEC5-A44487697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198" y="5662066"/>
            <a:ext cx="2979738" cy="503238"/>
          </a:xfrm>
          <a:prstGeom prst="roundRect">
            <a:avLst>
              <a:gd name="adj" fmla="val 12884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BC5F3774-432D-4C4C-8739-CBE672212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2</a:t>
            </a:fld>
            <a:endParaRPr lang="en-US" altLang="ko-KR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마트폰_1.png">
            <a:extLst>
              <a:ext uri="{FF2B5EF4-FFF2-40B4-BE49-F238E27FC236}">
                <a16:creationId xmlns:a16="http://schemas.microsoft.com/office/drawing/2014/main" xmlns="" id="{F155E750-0E43-4F98-8186-9CB882D6C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19509" y="-2314754"/>
            <a:ext cx="10637838" cy="13515536"/>
          </a:xfrm>
          <a:prstGeom prst="rect">
            <a:avLst/>
          </a:prstGeom>
        </p:spPr>
      </p:pic>
      <p:pic>
        <p:nvPicPr>
          <p:cNvPr id="10244" name="Picture 4" descr="fImage856783185724.jp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4972050"/>
            <a:ext cx="6954838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139825" y="2919413"/>
            <a:ext cx="433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7653338" y="2909888"/>
            <a:ext cx="43973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0611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8" name="AutoShape 8"/>
          <p:cNvSpPr>
            <a:spLocks noChangeShapeType="1"/>
          </p:cNvSpPr>
          <p:nvPr/>
        </p:nvSpPr>
        <p:spPr bwMode="auto">
          <a:xfrm>
            <a:off x="4618038" y="2987675"/>
            <a:ext cx="0" cy="1889125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0254" name="Group 14"/>
          <p:cNvGrpSpPr>
            <a:grpSpLocks/>
          </p:cNvGrpSpPr>
          <p:nvPr/>
        </p:nvGrpSpPr>
        <p:grpSpPr bwMode="auto">
          <a:xfrm>
            <a:off x="1725613" y="3124200"/>
            <a:ext cx="1277937" cy="1643063"/>
            <a:chOff x="1087" y="1968"/>
            <a:chExt cx="805" cy="1035"/>
          </a:xfrm>
        </p:grpSpPr>
        <p:sp>
          <p:nvSpPr>
            <p:cNvPr id="10250" name="AutoShape 10"/>
            <p:cNvSpPr>
              <a:spLocks noChangeShapeType="1"/>
            </p:cNvSpPr>
            <p:nvPr/>
          </p:nvSpPr>
          <p:spPr bwMode="auto">
            <a:xfrm>
              <a:off x="1087" y="1968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1" name="AutoShape 11"/>
            <p:cNvSpPr>
              <a:spLocks noChangeShapeType="1"/>
            </p:cNvSpPr>
            <p:nvPr/>
          </p:nvSpPr>
          <p:spPr bwMode="auto">
            <a:xfrm>
              <a:off x="1372" y="2030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2" name="AutoShape 12"/>
            <p:cNvSpPr>
              <a:spLocks noChangeShapeType="1"/>
            </p:cNvSpPr>
            <p:nvPr/>
          </p:nvSpPr>
          <p:spPr bwMode="auto">
            <a:xfrm>
              <a:off x="1640" y="2144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3" name="AutoShape 13"/>
            <p:cNvSpPr>
              <a:spLocks noChangeShapeType="1"/>
            </p:cNvSpPr>
            <p:nvPr/>
          </p:nvSpPr>
          <p:spPr bwMode="auto">
            <a:xfrm>
              <a:off x="1892" y="2241"/>
              <a:ext cx="0" cy="497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55" name="Group 15"/>
          <p:cNvGrpSpPr>
            <a:grpSpLocks/>
          </p:cNvGrpSpPr>
          <p:nvPr/>
        </p:nvGrpSpPr>
        <p:grpSpPr bwMode="auto">
          <a:xfrm>
            <a:off x="3429000" y="3195638"/>
            <a:ext cx="1277938" cy="1643062"/>
            <a:chOff x="2160" y="2013"/>
            <a:chExt cx="805" cy="1035"/>
          </a:xfrm>
        </p:grpSpPr>
        <p:sp>
          <p:nvSpPr>
            <p:cNvPr id="10256" name="AutoShape 16"/>
            <p:cNvSpPr>
              <a:spLocks noChangeShapeType="1"/>
            </p:cNvSpPr>
            <p:nvPr/>
          </p:nvSpPr>
          <p:spPr bwMode="auto">
            <a:xfrm>
              <a:off x="2160" y="2013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7" name="AutoShape 17"/>
            <p:cNvSpPr>
              <a:spLocks noChangeShapeType="1"/>
            </p:cNvSpPr>
            <p:nvPr/>
          </p:nvSpPr>
          <p:spPr bwMode="auto">
            <a:xfrm>
              <a:off x="2445" y="2075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8" name="AutoShape 18"/>
            <p:cNvSpPr>
              <a:spLocks noChangeShapeType="1"/>
            </p:cNvSpPr>
            <p:nvPr/>
          </p:nvSpPr>
          <p:spPr bwMode="auto">
            <a:xfrm>
              <a:off x="2714" y="2189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9" name="AutoShape 19"/>
            <p:cNvSpPr>
              <a:spLocks noChangeShapeType="1"/>
            </p:cNvSpPr>
            <p:nvPr/>
          </p:nvSpPr>
          <p:spPr bwMode="auto">
            <a:xfrm>
              <a:off x="2965" y="228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0" name="Group 20"/>
          <p:cNvGrpSpPr>
            <a:grpSpLocks/>
          </p:cNvGrpSpPr>
          <p:nvPr/>
        </p:nvGrpSpPr>
        <p:grpSpPr bwMode="auto">
          <a:xfrm>
            <a:off x="5081588" y="3213100"/>
            <a:ext cx="1277937" cy="1643063"/>
            <a:chOff x="3201" y="2024"/>
            <a:chExt cx="805" cy="1035"/>
          </a:xfrm>
        </p:grpSpPr>
        <p:sp>
          <p:nvSpPr>
            <p:cNvPr id="10261" name="AutoShape 21"/>
            <p:cNvSpPr>
              <a:spLocks noChangeShapeType="1"/>
            </p:cNvSpPr>
            <p:nvPr/>
          </p:nvSpPr>
          <p:spPr bwMode="auto">
            <a:xfrm>
              <a:off x="3201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2" name="AutoShape 22"/>
            <p:cNvSpPr>
              <a:spLocks noChangeShapeType="1"/>
            </p:cNvSpPr>
            <p:nvPr/>
          </p:nvSpPr>
          <p:spPr bwMode="auto">
            <a:xfrm>
              <a:off x="3486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3" name="AutoShape 23"/>
            <p:cNvSpPr>
              <a:spLocks noChangeShapeType="1"/>
            </p:cNvSpPr>
            <p:nvPr/>
          </p:nvSpPr>
          <p:spPr bwMode="auto">
            <a:xfrm>
              <a:off x="3755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4" name="AutoShape 24"/>
            <p:cNvSpPr>
              <a:spLocks noChangeShapeType="1"/>
            </p:cNvSpPr>
            <p:nvPr/>
          </p:nvSpPr>
          <p:spPr bwMode="auto">
            <a:xfrm>
              <a:off x="4006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5" name="Group 25"/>
          <p:cNvGrpSpPr>
            <a:grpSpLocks/>
          </p:cNvGrpSpPr>
          <p:nvPr/>
        </p:nvGrpSpPr>
        <p:grpSpPr bwMode="auto">
          <a:xfrm>
            <a:off x="6757988" y="3213100"/>
            <a:ext cx="1277937" cy="1643063"/>
            <a:chOff x="4257" y="2024"/>
            <a:chExt cx="805" cy="1035"/>
          </a:xfrm>
        </p:grpSpPr>
        <p:sp>
          <p:nvSpPr>
            <p:cNvPr id="10266" name="AutoShape 26"/>
            <p:cNvSpPr>
              <a:spLocks noChangeShapeType="1"/>
            </p:cNvSpPr>
            <p:nvPr/>
          </p:nvSpPr>
          <p:spPr bwMode="auto">
            <a:xfrm>
              <a:off x="4257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7" name="AutoShape 27"/>
            <p:cNvSpPr>
              <a:spLocks noChangeShapeType="1"/>
            </p:cNvSpPr>
            <p:nvPr/>
          </p:nvSpPr>
          <p:spPr bwMode="auto">
            <a:xfrm>
              <a:off x="4542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8" name="AutoShape 28"/>
            <p:cNvSpPr>
              <a:spLocks noChangeShapeType="1"/>
            </p:cNvSpPr>
            <p:nvPr/>
          </p:nvSpPr>
          <p:spPr bwMode="auto">
            <a:xfrm>
              <a:off x="4810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9" name="AutoShape 29"/>
            <p:cNvSpPr>
              <a:spLocks noChangeShapeType="1"/>
            </p:cNvSpPr>
            <p:nvPr/>
          </p:nvSpPr>
          <p:spPr bwMode="auto">
            <a:xfrm>
              <a:off x="5062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270" name="Text Box 30"/>
          <p:cNvSpPr txBox="1">
            <a:spLocks noChangeArrowheads="1"/>
          </p:cNvSpPr>
          <p:nvPr/>
        </p:nvSpPr>
        <p:spPr bwMode="auto">
          <a:xfrm>
            <a:off x="1835696" y="1628800"/>
            <a:ext cx="55515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그래픽 악기 어플리케이션 화면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(초본)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의 </a:t>
            </a:r>
            <a:r>
              <a:rPr lang="ko-KR" altLang="en-US" sz="2400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구성 요소</a:t>
            </a:r>
            <a:endParaRPr lang="ko-KR" altLang="en-US" dirty="0">
              <a:solidFill>
                <a:srgbClr val="FFC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271" name="AutoShape 31"/>
          <p:cNvSpPr>
            <a:spLocks/>
          </p:cNvSpPr>
          <p:nvPr/>
        </p:nvSpPr>
        <p:spPr bwMode="auto">
          <a:xfrm flipH="1">
            <a:off x="522288" y="2216150"/>
            <a:ext cx="1246187" cy="455613"/>
          </a:xfrm>
          <a:prstGeom prst="wedgeRectCallout">
            <a:avLst>
              <a:gd name="adj1" fmla="val -19468"/>
              <a:gd name="adj2" fmla="val 118745"/>
            </a:avLst>
          </a:prstGeom>
          <a:solidFill>
            <a:srgbClr val="FF0000"/>
          </a:solidFill>
          <a:ln w="12700">
            <a:solidFill>
              <a:srgbClr val="385D8A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0" latinLnBrk="0" hangingPunct="0"/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채보 모드</a:t>
            </a:r>
          </a:p>
        </p:txBody>
      </p:sp>
      <p:sp>
        <p:nvSpPr>
          <p:cNvPr id="10272" name="AutoShape 32"/>
          <p:cNvSpPr>
            <a:spLocks/>
          </p:cNvSpPr>
          <p:nvPr/>
        </p:nvSpPr>
        <p:spPr bwMode="auto">
          <a:xfrm>
            <a:off x="7469188" y="2182813"/>
            <a:ext cx="1296987" cy="455612"/>
          </a:xfrm>
          <a:prstGeom prst="wedgeRectCallout">
            <a:avLst>
              <a:gd name="adj1" fmla="val -19468"/>
              <a:gd name="adj2" fmla="val 118745"/>
            </a:avLst>
          </a:prstGeom>
          <a:solidFill>
            <a:srgbClr val="0611F2"/>
          </a:solidFill>
          <a:ln w="12700">
            <a:solidFill>
              <a:srgbClr val="385D8A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0" latinLnBrk="0" hangingPunct="0"/>
            <a:r>
              <a:rPr lang="ko-KR" altLang="en-US" b="1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옵션 모드</a:t>
            </a:r>
          </a:p>
        </p:txBody>
      </p:sp>
      <p:sp>
        <p:nvSpPr>
          <p:cNvPr id="10273" name="AutoShape 33"/>
          <p:cNvSpPr>
            <a:spLocks noChangeShapeType="1"/>
          </p:cNvSpPr>
          <p:nvPr/>
        </p:nvSpPr>
        <p:spPr bwMode="auto">
          <a:xfrm flipV="1">
            <a:off x="4621213" y="2614613"/>
            <a:ext cx="655637" cy="495300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74" name="Rectangle 34"/>
          <p:cNvSpPr>
            <a:spLocks/>
          </p:cNvSpPr>
          <p:nvPr/>
        </p:nvSpPr>
        <p:spPr bwMode="auto">
          <a:xfrm>
            <a:off x="5076825" y="2282825"/>
            <a:ext cx="1293813" cy="369888"/>
          </a:xfrm>
          <a:prstGeom prst="rect">
            <a:avLst/>
          </a:prstGeom>
          <a:solidFill>
            <a:srgbClr val="000000"/>
          </a:solidFill>
          <a:ln w="127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0" latinLnBrk="0" hangingPunct="0"/>
            <a:r>
              <a:rPr lang="ko-KR" altLang="en-US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중앙선</a:t>
            </a:r>
          </a:p>
        </p:txBody>
      </p:sp>
      <p:sp>
        <p:nvSpPr>
          <p:cNvPr id="10275" name="AutoShape 35"/>
          <p:cNvSpPr>
            <a:spLocks noChangeShapeType="1"/>
          </p:cNvSpPr>
          <p:nvPr/>
        </p:nvSpPr>
        <p:spPr bwMode="auto">
          <a:xfrm flipV="1">
            <a:off x="1711325" y="2871788"/>
            <a:ext cx="1141413" cy="560387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76" name="Rectangle 36"/>
          <p:cNvSpPr>
            <a:spLocks/>
          </p:cNvSpPr>
          <p:nvPr/>
        </p:nvSpPr>
        <p:spPr bwMode="auto">
          <a:xfrm>
            <a:off x="2566988" y="2481263"/>
            <a:ext cx="1322387" cy="381000"/>
          </a:xfrm>
          <a:prstGeom prst="rect">
            <a:avLst/>
          </a:prstGeom>
          <a:solidFill>
            <a:srgbClr val="000000"/>
          </a:solidFill>
          <a:ln w="127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0" latinLnBrk="0" hangingPunct="0"/>
            <a:r>
              <a:rPr lang="ko-KR" altLang="en-US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마디선</a:t>
            </a:r>
          </a:p>
        </p:txBody>
      </p:sp>
      <p:sp>
        <p:nvSpPr>
          <p:cNvPr id="10277" name="Text Box 37"/>
          <p:cNvSpPr txBox="1">
            <a:spLocks noChangeArrowheads="1"/>
          </p:cNvSpPr>
          <p:nvPr/>
        </p:nvSpPr>
        <p:spPr bwMode="auto">
          <a:xfrm>
            <a:off x="2357438" y="5686425"/>
            <a:ext cx="2470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400" b="1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건반  디스플레이</a:t>
            </a:r>
          </a:p>
        </p:txBody>
      </p:sp>
      <p:pic>
        <p:nvPicPr>
          <p:cNvPr id="10278" name="Picture 38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8" y="2940050"/>
            <a:ext cx="3000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9" name="AutoShape 39"/>
          <p:cNvSpPr>
            <a:spLocks noChangeShapeType="1"/>
          </p:cNvSpPr>
          <p:nvPr/>
        </p:nvSpPr>
        <p:spPr bwMode="auto">
          <a:xfrm>
            <a:off x="7427913" y="3241675"/>
            <a:ext cx="331787" cy="590550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80" name="Rectangle 40"/>
          <p:cNvSpPr>
            <a:spLocks/>
          </p:cNvSpPr>
          <p:nvPr/>
        </p:nvSpPr>
        <p:spPr bwMode="auto">
          <a:xfrm>
            <a:off x="7759700" y="3651250"/>
            <a:ext cx="1216025" cy="361950"/>
          </a:xfrm>
          <a:prstGeom prst="rect">
            <a:avLst/>
          </a:prstGeom>
          <a:solidFill>
            <a:srgbClr val="000000"/>
          </a:solidFill>
          <a:ln w="127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0" latinLnBrk="0" hangingPunct="0"/>
            <a:r>
              <a:rPr lang="ko-KR" altLang="en-US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소리 토글</a:t>
            </a:r>
          </a:p>
        </p:txBody>
      </p:sp>
      <p:sp>
        <p:nvSpPr>
          <p:cNvPr id="39" name="Text Box 3">
            <a:extLst>
              <a:ext uri="{FF2B5EF4-FFF2-40B4-BE49-F238E27FC236}">
                <a16:creationId xmlns:a16="http://schemas.microsoft.com/office/drawing/2014/main" xmlns="" id="{550851F9-B617-4755-9FAE-110E4ADBC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28613"/>
            <a:ext cx="6611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41" name="슬라이드 번호 개체 틀 3">
            <a:extLst>
              <a:ext uri="{FF2B5EF4-FFF2-40B4-BE49-F238E27FC236}">
                <a16:creationId xmlns:a16="http://schemas.microsoft.com/office/drawing/2014/main" xmlns="" id="{DB6BBC07-C0E5-4420-A40E-30082CDE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20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마트폰_1.png">
            <a:extLst>
              <a:ext uri="{FF2B5EF4-FFF2-40B4-BE49-F238E27FC236}">
                <a16:creationId xmlns:a16="http://schemas.microsoft.com/office/drawing/2014/main" xmlns="" id="{72A8499B-5D64-4734-A388-8FACD446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19509" y="-2314754"/>
            <a:ext cx="10637838" cy="13515536"/>
          </a:xfrm>
          <a:prstGeom prst="rect">
            <a:avLst/>
          </a:prstGeom>
        </p:spPr>
      </p:pic>
      <p:pic>
        <p:nvPicPr>
          <p:cNvPr id="10244" name="Picture 4" descr="fImage856783185724.jp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4972050"/>
            <a:ext cx="6954838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139825" y="2919413"/>
            <a:ext cx="433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7653338" y="2909888"/>
            <a:ext cx="4333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0611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8" name="AutoShape 8"/>
          <p:cNvSpPr>
            <a:spLocks noChangeShapeType="1"/>
          </p:cNvSpPr>
          <p:nvPr/>
        </p:nvSpPr>
        <p:spPr bwMode="auto">
          <a:xfrm>
            <a:off x="4618038" y="2987675"/>
            <a:ext cx="0" cy="1889125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0254" name="Group 14"/>
          <p:cNvGrpSpPr>
            <a:grpSpLocks/>
          </p:cNvGrpSpPr>
          <p:nvPr/>
        </p:nvGrpSpPr>
        <p:grpSpPr bwMode="auto">
          <a:xfrm>
            <a:off x="1725613" y="3124200"/>
            <a:ext cx="1277937" cy="1643063"/>
            <a:chOff x="1087" y="1968"/>
            <a:chExt cx="805" cy="1035"/>
          </a:xfrm>
        </p:grpSpPr>
        <p:sp>
          <p:nvSpPr>
            <p:cNvPr id="10250" name="AutoShape 10"/>
            <p:cNvSpPr>
              <a:spLocks noChangeShapeType="1"/>
            </p:cNvSpPr>
            <p:nvPr/>
          </p:nvSpPr>
          <p:spPr bwMode="auto">
            <a:xfrm>
              <a:off x="1087" y="1968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1" name="AutoShape 11"/>
            <p:cNvSpPr>
              <a:spLocks noChangeShapeType="1"/>
            </p:cNvSpPr>
            <p:nvPr/>
          </p:nvSpPr>
          <p:spPr bwMode="auto">
            <a:xfrm>
              <a:off x="1372" y="2030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2" name="AutoShape 12"/>
            <p:cNvSpPr>
              <a:spLocks noChangeShapeType="1"/>
            </p:cNvSpPr>
            <p:nvPr/>
          </p:nvSpPr>
          <p:spPr bwMode="auto">
            <a:xfrm>
              <a:off x="1640" y="2144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3" name="AutoShape 13"/>
            <p:cNvSpPr>
              <a:spLocks noChangeShapeType="1"/>
            </p:cNvSpPr>
            <p:nvPr/>
          </p:nvSpPr>
          <p:spPr bwMode="auto">
            <a:xfrm>
              <a:off x="1892" y="2241"/>
              <a:ext cx="0" cy="497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55" name="Group 15"/>
          <p:cNvGrpSpPr>
            <a:grpSpLocks/>
          </p:cNvGrpSpPr>
          <p:nvPr/>
        </p:nvGrpSpPr>
        <p:grpSpPr bwMode="auto">
          <a:xfrm>
            <a:off x="3429000" y="3195638"/>
            <a:ext cx="1277938" cy="1643062"/>
            <a:chOff x="2160" y="2013"/>
            <a:chExt cx="805" cy="1035"/>
          </a:xfrm>
        </p:grpSpPr>
        <p:sp>
          <p:nvSpPr>
            <p:cNvPr id="10256" name="AutoShape 16"/>
            <p:cNvSpPr>
              <a:spLocks noChangeShapeType="1"/>
            </p:cNvSpPr>
            <p:nvPr/>
          </p:nvSpPr>
          <p:spPr bwMode="auto">
            <a:xfrm>
              <a:off x="2160" y="2013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7" name="AutoShape 17"/>
            <p:cNvSpPr>
              <a:spLocks noChangeShapeType="1"/>
            </p:cNvSpPr>
            <p:nvPr/>
          </p:nvSpPr>
          <p:spPr bwMode="auto">
            <a:xfrm>
              <a:off x="2445" y="2075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8" name="AutoShape 18"/>
            <p:cNvSpPr>
              <a:spLocks noChangeShapeType="1"/>
            </p:cNvSpPr>
            <p:nvPr/>
          </p:nvSpPr>
          <p:spPr bwMode="auto">
            <a:xfrm>
              <a:off x="2714" y="2189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9" name="AutoShape 19"/>
            <p:cNvSpPr>
              <a:spLocks noChangeShapeType="1"/>
            </p:cNvSpPr>
            <p:nvPr/>
          </p:nvSpPr>
          <p:spPr bwMode="auto">
            <a:xfrm>
              <a:off x="2965" y="228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0" name="Group 20"/>
          <p:cNvGrpSpPr>
            <a:grpSpLocks/>
          </p:cNvGrpSpPr>
          <p:nvPr/>
        </p:nvGrpSpPr>
        <p:grpSpPr bwMode="auto">
          <a:xfrm>
            <a:off x="5081588" y="3213100"/>
            <a:ext cx="1277937" cy="1643063"/>
            <a:chOff x="3201" y="2024"/>
            <a:chExt cx="805" cy="1035"/>
          </a:xfrm>
        </p:grpSpPr>
        <p:sp>
          <p:nvSpPr>
            <p:cNvPr id="10261" name="AutoShape 21"/>
            <p:cNvSpPr>
              <a:spLocks noChangeShapeType="1"/>
            </p:cNvSpPr>
            <p:nvPr/>
          </p:nvSpPr>
          <p:spPr bwMode="auto">
            <a:xfrm>
              <a:off x="3201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2" name="AutoShape 22"/>
            <p:cNvSpPr>
              <a:spLocks noChangeShapeType="1"/>
            </p:cNvSpPr>
            <p:nvPr/>
          </p:nvSpPr>
          <p:spPr bwMode="auto">
            <a:xfrm>
              <a:off x="3486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3" name="AutoShape 23"/>
            <p:cNvSpPr>
              <a:spLocks noChangeShapeType="1"/>
            </p:cNvSpPr>
            <p:nvPr/>
          </p:nvSpPr>
          <p:spPr bwMode="auto">
            <a:xfrm>
              <a:off x="3755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4" name="AutoShape 24"/>
            <p:cNvSpPr>
              <a:spLocks noChangeShapeType="1"/>
            </p:cNvSpPr>
            <p:nvPr/>
          </p:nvSpPr>
          <p:spPr bwMode="auto">
            <a:xfrm>
              <a:off x="4006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5" name="Group 25"/>
          <p:cNvGrpSpPr>
            <a:grpSpLocks/>
          </p:cNvGrpSpPr>
          <p:nvPr/>
        </p:nvGrpSpPr>
        <p:grpSpPr bwMode="auto">
          <a:xfrm>
            <a:off x="6757988" y="3213100"/>
            <a:ext cx="1277937" cy="1643063"/>
            <a:chOff x="4257" y="2024"/>
            <a:chExt cx="805" cy="1035"/>
          </a:xfrm>
        </p:grpSpPr>
        <p:sp>
          <p:nvSpPr>
            <p:cNvPr id="10266" name="AutoShape 26"/>
            <p:cNvSpPr>
              <a:spLocks noChangeShapeType="1"/>
            </p:cNvSpPr>
            <p:nvPr/>
          </p:nvSpPr>
          <p:spPr bwMode="auto">
            <a:xfrm>
              <a:off x="4257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7" name="AutoShape 27"/>
            <p:cNvSpPr>
              <a:spLocks noChangeShapeType="1"/>
            </p:cNvSpPr>
            <p:nvPr/>
          </p:nvSpPr>
          <p:spPr bwMode="auto">
            <a:xfrm>
              <a:off x="4542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8" name="AutoShape 28"/>
            <p:cNvSpPr>
              <a:spLocks noChangeShapeType="1"/>
            </p:cNvSpPr>
            <p:nvPr/>
          </p:nvSpPr>
          <p:spPr bwMode="auto">
            <a:xfrm>
              <a:off x="4810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9" name="AutoShape 29"/>
            <p:cNvSpPr>
              <a:spLocks noChangeShapeType="1"/>
            </p:cNvSpPr>
            <p:nvPr/>
          </p:nvSpPr>
          <p:spPr bwMode="auto">
            <a:xfrm>
              <a:off x="5062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270" name="Text Box 30"/>
          <p:cNvSpPr txBox="1">
            <a:spLocks noChangeArrowheads="1"/>
          </p:cNvSpPr>
          <p:nvPr/>
        </p:nvSpPr>
        <p:spPr bwMode="auto">
          <a:xfrm>
            <a:off x="1611313" y="1433513"/>
            <a:ext cx="514435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마디선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은 </a:t>
            </a:r>
            <a:r>
              <a:rPr lang="ko-KR" altLang="en-US" sz="2400" b="1" dirty="0">
                <a:solidFill>
                  <a:srgbClr val="0611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옵션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에서 지정한</a:t>
            </a:r>
            <a:r>
              <a:rPr lang="en-US" altLang="ko-KR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</a:p>
          <a:p>
            <a:pPr eaLnBrk="0" latinLnBrk="0" hangingPunct="0"/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	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BPM 속도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에 따라 </a:t>
            </a:r>
            <a:r>
              <a:rPr lang="ko-KR" altLang="en-US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왼쪽 방향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으로 이동</a:t>
            </a:r>
          </a:p>
        </p:txBody>
      </p:sp>
      <p:sp>
        <p:nvSpPr>
          <p:cNvPr id="10275" name="AutoShape 35"/>
          <p:cNvSpPr>
            <a:spLocks noChangeShapeType="1"/>
          </p:cNvSpPr>
          <p:nvPr/>
        </p:nvSpPr>
        <p:spPr bwMode="auto">
          <a:xfrm flipV="1">
            <a:off x="1711325" y="2871788"/>
            <a:ext cx="1141413" cy="560387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76" name="Rectangle 36"/>
          <p:cNvSpPr>
            <a:spLocks/>
          </p:cNvSpPr>
          <p:nvPr/>
        </p:nvSpPr>
        <p:spPr bwMode="auto">
          <a:xfrm>
            <a:off x="2566987" y="2481263"/>
            <a:ext cx="1585903" cy="381000"/>
          </a:xfrm>
          <a:prstGeom prst="rect">
            <a:avLst/>
          </a:prstGeom>
          <a:solidFill>
            <a:srgbClr val="000000"/>
          </a:solidFill>
          <a:ln w="127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0" latinLnBrk="0" hangingPunct="0"/>
            <a:r>
              <a:rPr lang="ko-KR" altLang="en-US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강 박 </a:t>
            </a:r>
            <a:r>
              <a:rPr lang="ko-KR" altLang="en-US" b="1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마디선</a:t>
            </a:r>
            <a:endParaRPr lang="ko-KR" altLang="en-US" b="1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277" name="AutoShape 37"/>
          <p:cNvSpPr>
            <a:spLocks/>
          </p:cNvSpPr>
          <p:nvPr/>
        </p:nvSpPr>
        <p:spPr bwMode="auto">
          <a:xfrm>
            <a:off x="4644008" y="2149475"/>
            <a:ext cx="931862" cy="265113"/>
          </a:xfrm>
          <a:prstGeom prst="leftArrow">
            <a:avLst>
              <a:gd name="adj1" fmla="val 50000"/>
              <a:gd name="adj2" fmla="val 87874"/>
            </a:avLst>
          </a:prstGeom>
          <a:solidFill>
            <a:srgbClr val="FFFFFF"/>
          </a:solidFill>
          <a:ln w="12700">
            <a:solidFill>
              <a:srgbClr val="385D8A"/>
            </a:solidFill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ja-JP" altLang="en-US"/>
          </a:p>
        </p:txBody>
      </p:sp>
      <p:pic>
        <p:nvPicPr>
          <p:cNvPr id="10278" name="Picture 38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8" y="2940050"/>
            <a:ext cx="3000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 Box 3">
            <a:extLst>
              <a:ext uri="{FF2B5EF4-FFF2-40B4-BE49-F238E27FC236}">
                <a16:creationId xmlns:a16="http://schemas.microsoft.com/office/drawing/2014/main" xmlns="" id="{0343E623-A8ED-45AC-A2F1-4EA10B3E9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28613"/>
            <a:ext cx="6611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3" name="화살표: 왼쪽/오른쪽 2">
            <a:extLst>
              <a:ext uri="{FF2B5EF4-FFF2-40B4-BE49-F238E27FC236}">
                <a16:creationId xmlns:a16="http://schemas.microsoft.com/office/drawing/2014/main" xmlns="" id="{3E44FD3E-2D2E-484B-A59F-3F3F65D5A351}"/>
              </a:ext>
            </a:extLst>
          </p:cNvPr>
          <p:cNvSpPr/>
          <p:nvPr/>
        </p:nvSpPr>
        <p:spPr>
          <a:xfrm>
            <a:off x="6798469" y="4337546"/>
            <a:ext cx="398463" cy="97929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Rectangle 36">
            <a:extLst>
              <a:ext uri="{FF2B5EF4-FFF2-40B4-BE49-F238E27FC236}">
                <a16:creationId xmlns:a16="http://schemas.microsoft.com/office/drawing/2014/main" xmlns="" id="{1B2D053A-FEA9-441C-A36A-9F30B996D43B}"/>
              </a:ext>
            </a:extLst>
          </p:cNvPr>
          <p:cNvSpPr>
            <a:spLocks/>
          </p:cNvSpPr>
          <p:nvPr/>
        </p:nvSpPr>
        <p:spPr bwMode="auto">
          <a:xfrm>
            <a:off x="7721708" y="3742413"/>
            <a:ext cx="1322387" cy="381000"/>
          </a:xfrm>
          <a:prstGeom prst="rect">
            <a:avLst/>
          </a:prstGeom>
          <a:solidFill>
            <a:srgbClr val="000000"/>
          </a:solidFill>
          <a:ln w="127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0" latinLnBrk="0" hangingPunct="0"/>
            <a:r>
              <a:rPr lang="ko-KR" altLang="en-US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정 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0F3146E-750A-425E-A76E-3B5291B51347}"/>
              </a:ext>
            </a:extLst>
          </p:cNvPr>
          <p:cNvCxnSpPr>
            <a:stCxn id="34" idx="1"/>
            <a:endCxn id="3" idx="0"/>
          </p:cNvCxnSpPr>
          <p:nvPr/>
        </p:nvCxnSpPr>
        <p:spPr>
          <a:xfrm flipH="1">
            <a:off x="7147968" y="3932913"/>
            <a:ext cx="573740" cy="4046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utoShape 35">
            <a:extLst>
              <a:ext uri="{FF2B5EF4-FFF2-40B4-BE49-F238E27FC236}">
                <a16:creationId xmlns:a16="http://schemas.microsoft.com/office/drawing/2014/main" xmlns="" id="{ED84A842-D5F8-4C70-AE08-AEBB6948A88D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1913" y="4296568"/>
            <a:ext cx="790682" cy="806748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5" name="Rectangle 36">
            <a:extLst>
              <a:ext uri="{FF2B5EF4-FFF2-40B4-BE49-F238E27FC236}">
                <a16:creationId xmlns:a16="http://schemas.microsoft.com/office/drawing/2014/main" xmlns="" id="{D0BD870F-C7A3-4773-B6AD-136C8F237787}"/>
              </a:ext>
            </a:extLst>
          </p:cNvPr>
          <p:cNvSpPr>
            <a:spLocks/>
          </p:cNvSpPr>
          <p:nvPr/>
        </p:nvSpPr>
        <p:spPr bwMode="auto">
          <a:xfrm>
            <a:off x="2986088" y="4931073"/>
            <a:ext cx="1585908" cy="381000"/>
          </a:xfrm>
          <a:prstGeom prst="rect">
            <a:avLst/>
          </a:prstGeom>
          <a:solidFill>
            <a:srgbClr val="000000"/>
          </a:solidFill>
          <a:ln w="127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0" latinLnBrk="0" hangingPunct="0"/>
            <a:r>
              <a:rPr lang="ko-KR" altLang="en-US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약 박 </a:t>
            </a:r>
            <a:r>
              <a:rPr lang="ko-KR" altLang="en-US" b="1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마디선</a:t>
            </a:r>
            <a:endParaRPr lang="ko-KR" altLang="en-US" b="1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0" name="슬라이드 번호 개체 틀 3">
            <a:extLst>
              <a:ext uri="{FF2B5EF4-FFF2-40B4-BE49-F238E27FC236}">
                <a16:creationId xmlns:a16="http://schemas.microsoft.com/office/drawing/2014/main" xmlns="" id="{5C52E6C5-51E2-428A-B2F0-440207A12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21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마트폰_1.png">
            <a:extLst>
              <a:ext uri="{FF2B5EF4-FFF2-40B4-BE49-F238E27FC236}">
                <a16:creationId xmlns:a16="http://schemas.microsoft.com/office/drawing/2014/main" xmlns="" id="{F009D7B6-78FD-4BDB-A6E5-AD2CAF64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19509" y="-2314754"/>
            <a:ext cx="10637838" cy="13515536"/>
          </a:xfrm>
          <a:prstGeom prst="rect">
            <a:avLst/>
          </a:prstGeom>
        </p:spPr>
      </p:pic>
      <p:pic>
        <p:nvPicPr>
          <p:cNvPr id="10244" name="Picture 4" descr="fImage856783185724.jp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4972050"/>
            <a:ext cx="6954838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139825" y="2919413"/>
            <a:ext cx="433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7653338" y="2909888"/>
            <a:ext cx="4333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0611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8" name="AutoShape 8"/>
          <p:cNvSpPr>
            <a:spLocks noChangeShapeType="1"/>
          </p:cNvSpPr>
          <p:nvPr/>
        </p:nvSpPr>
        <p:spPr bwMode="auto">
          <a:xfrm>
            <a:off x="4618038" y="2987675"/>
            <a:ext cx="0" cy="1889125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0254" name="Group 14"/>
          <p:cNvGrpSpPr>
            <a:grpSpLocks/>
          </p:cNvGrpSpPr>
          <p:nvPr/>
        </p:nvGrpSpPr>
        <p:grpSpPr bwMode="auto">
          <a:xfrm>
            <a:off x="1725613" y="3124200"/>
            <a:ext cx="1277937" cy="1643063"/>
            <a:chOff x="1087" y="1968"/>
            <a:chExt cx="805" cy="1035"/>
          </a:xfrm>
        </p:grpSpPr>
        <p:sp>
          <p:nvSpPr>
            <p:cNvPr id="10250" name="AutoShape 10"/>
            <p:cNvSpPr>
              <a:spLocks noChangeShapeType="1"/>
            </p:cNvSpPr>
            <p:nvPr/>
          </p:nvSpPr>
          <p:spPr bwMode="auto">
            <a:xfrm>
              <a:off x="1087" y="1968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1" name="AutoShape 11"/>
            <p:cNvSpPr>
              <a:spLocks noChangeShapeType="1"/>
            </p:cNvSpPr>
            <p:nvPr/>
          </p:nvSpPr>
          <p:spPr bwMode="auto">
            <a:xfrm>
              <a:off x="1372" y="2030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2" name="AutoShape 12"/>
            <p:cNvSpPr>
              <a:spLocks noChangeShapeType="1"/>
            </p:cNvSpPr>
            <p:nvPr/>
          </p:nvSpPr>
          <p:spPr bwMode="auto">
            <a:xfrm>
              <a:off x="1640" y="2144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3" name="AutoShape 13"/>
            <p:cNvSpPr>
              <a:spLocks noChangeShapeType="1"/>
            </p:cNvSpPr>
            <p:nvPr/>
          </p:nvSpPr>
          <p:spPr bwMode="auto">
            <a:xfrm>
              <a:off x="1892" y="2241"/>
              <a:ext cx="0" cy="497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55" name="Group 15"/>
          <p:cNvGrpSpPr>
            <a:grpSpLocks/>
          </p:cNvGrpSpPr>
          <p:nvPr/>
        </p:nvGrpSpPr>
        <p:grpSpPr bwMode="auto">
          <a:xfrm>
            <a:off x="3429000" y="3195638"/>
            <a:ext cx="1277938" cy="1643062"/>
            <a:chOff x="2160" y="2013"/>
            <a:chExt cx="805" cy="1035"/>
          </a:xfrm>
        </p:grpSpPr>
        <p:sp>
          <p:nvSpPr>
            <p:cNvPr id="10256" name="AutoShape 16"/>
            <p:cNvSpPr>
              <a:spLocks noChangeShapeType="1"/>
            </p:cNvSpPr>
            <p:nvPr/>
          </p:nvSpPr>
          <p:spPr bwMode="auto">
            <a:xfrm>
              <a:off x="2160" y="2013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7" name="AutoShape 17"/>
            <p:cNvSpPr>
              <a:spLocks noChangeShapeType="1"/>
            </p:cNvSpPr>
            <p:nvPr/>
          </p:nvSpPr>
          <p:spPr bwMode="auto">
            <a:xfrm>
              <a:off x="2445" y="2075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8" name="AutoShape 18"/>
            <p:cNvSpPr>
              <a:spLocks noChangeShapeType="1"/>
            </p:cNvSpPr>
            <p:nvPr/>
          </p:nvSpPr>
          <p:spPr bwMode="auto">
            <a:xfrm>
              <a:off x="2714" y="2189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9" name="AutoShape 19"/>
            <p:cNvSpPr>
              <a:spLocks noChangeShapeType="1"/>
            </p:cNvSpPr>
            <p:nvPr/>
          </p:nvSpPr>
          <p:spPr bwMode="auto">
            <a:xfrm>
              <a:off x="2965" y="228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0" name="Group 20"/>
          <p:cNvGrpSpPr>
            <a:grpSpLocks/>
          </p:cNvGrpSpPr>
          <p:nvPr/>
        </p:nvGrpSpPr>
        <p:grpSpPr bwMode="auto">
          <a:xfrm>
            <a:off x="5081588" y="3213100"/>
            <a:ext cx="1277937" cy="1643063"/>
            <a:chOff x="3201" y="2024"/>
            <a:chExt cx="805" cy="1035"/>
          </a:xfrm>
        </p:grpSpPr>
        <p:sp>
          <p:nvSpPr>
            <p:cNvPr id="10261" name="AutoShape 21"/>
            <p:cNvSpPr>
              <a:spLocks noChangeShapeType="1"/>
            </p:cNvSpPr>
            <p:nvPr/>
          </p:nvSpPr>
          <p:spPr bwMode="auto">
            <a:xfrm>
              <a:off x="3201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2" name="AutoShape 22"/>
            <p:cNvSpPr>
              <a:spLocks noChangeShapeType="1"/>
            </p:cNvSpPr>
            <p:nvPr/>
          </p:nvSpPr>
          <p:spPr bwMode="auto">
            <a:xfrm>
              <a:off x="3486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3" name="AutoShape 23"/>
            <p:cNvSpPr>
              <a:spLocks noChangeShapeType="1"/>
            </p:cNvSpPr>
            <p:nvPr/>
          </p:nvSpPr>
          <p:spPr bwMode="auto">
            <a:xfrm>
              <a:off x="3755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4" name="AutoShape 24"/>
            <p:cNvSpPr>
              <a:spLocks noChangeShapeType="1"/>
            </p:cNvSpPr>
            <p:nvPr/>
          </p:nvSpPr>
          <p:spPr bwMode="auto">
            <a:xfrm>
              <a:off x="4006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5" name="Group 25"/>
          <p:cNvGrpSpPr>
            <a:grpSpLocks/>
          </p:cNvGrpSpPr>
          <p:nvPr/>
        </p:nvGrpSpPr>
        <p:grpSpPr bwMode="auto">
          <a:xfrm>
            <a:off x="6757988" y="3213100"/>
            <a:ext cx="1277937" cy="1643063"/>
            <a:chOff x="4257" y="2024"/>
            <a:chExt cx="805" cy="1035"/>
          </a:xfrm>
        </p:grpSpPr>
        <p:sp>
          <p:nvSpPr>
            <p:cNvPr id="10266" name="AutoShape 26"/>
            <p:cNvSpPr>
              <a:spLocks noChangeShapeType="1"/>
            </p:cNvSpPr>
            <p:nvPr/>
          </p:nvSpPr>
          <p:spPr bwMode="auto">
            <a:xfrm>
              <a:off x="4257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7" name="AutoShape 27"/>
            <p:cNvSpPr>
              <a:spLocks noChangeShapeType="1"/>
            </p:cNvSpPr>
            <p:nvPr/>
          </p:nvSpPr>
          <p:spPr bwMode="auto">
            <a:xfrm>
              <a:off x="4542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8" name="AutoShape 28"/>
            <p:cNvSpPr>
              <a:spLocks noChangeShapeType="1"/>
            </p:cNvSpPr>
            <p:nvPr/>
          </p:nvSpPr>
          <p:spPr bwMode="auto">
            <a:xfrm>
              <a:off x="4810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9" name="AutoShape 29"/>
            <p:cNvSpPr>
              <a:spLocks noChangeShapeType="1"/>
            </p:cNvSpPr>
            <p:nvPr/>
          </p:nvSpPr>
          <p:spPr bwMode="auto">
            <a:xfrm>
              <a:off x="5062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270" name="Text Box 30"/>
          <p:cNvSpPr txBox="1">
            <a:spLocks noChangeArrowheads="1"/>
          </p:cNvSpPr>
          <p:nvPr/>
        </p:nvSpPr>
        <p:spPr bwMode="auto">
          <a:xfrm>
            <a:off x="1424454" y="1851025"/>
            <a:ext cx="62536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400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소리 </a:t>
            </a:r>
            <a:r>
              <a:rPr lang="ko-KR" altLang="en-US" sz="2400" dirty="0" err="1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토글</a:t>
            </a:r>
            <a:r>
              <a:rPr lang="ko-KR" altLang="en-US" sz="2400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버튼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으로 소리가 출력되고 있는 지를 파악.</a:t>
            </a:r>
          </a:p>
        </p:txBody>
      </p:sp>
      <p:pic>
        <p:nvPicPr>
          <p:cNvPr id="10278" name="Picture 38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8" y="2940050"/>
            <a:ext cx="3000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9" name="AutoShape 39"/>
          <p:cNvSpPr>
            <a:spLocks noChangeShapeType="1"/>
          </p:cNvSpPr>
          <p:nvPr/>
        </p:nvSpPr>
        <p:spPr bwMode="auto">
          <a:xfrm>
            <a:off x="7427913" y="3241675"/>
            <a:ext cx="331787" cy="590550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80" name="Rectangle 40"/>
          <p:cNvSpPr>
            <a:spLocks/>
          </p:cNvSpPr>
          <p:nvPr/>
        </p:nvSpPr>
        <p:spPr bwMode="auto">
          <a:xfrm>
            <a:off x="7759700" y="3651250"/>
            <a:ext cx="1216025" cy="361950"/>
          </a:xfrm>
          <a:prstGeom prst="rect">
            <a:avLst/>
          </a:prstGeom>
          <a:solidFill>
            <a:srgbClr val="000000"/>
          </a:solidFill>
          <a:ln w="127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0" latinLnBrk="0" hangingPunct="0"/>
            <a:r>
              <a:rPr lang="ko-KR" altLang="en-US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소리 토글</a:t>
            </a:r>
          </a:p>
        </p:txBody>
      </p:sp>
      <p:sp>
        <p:nvSpPr>
          <p:cNvPr id="32" name="Text Box 3">
            <a:extLst>
              <a:ext uri="{FF2B5EF4-FFF2-40B4-BE49-F238E27FC236}">
                <a16:creationId xmlns:a16="http://schemas.microsoft.com/office/drawing/2014/main" xmlns="" id="{DFEAD037-71E3-4E8E-AE97-F82A438AD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28613"/>
            <a:ext cx="6611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34" name="슬라이드 번호 개체 틀 3">
            <a:extLst>
              <a:ext uri="{FF2B5EF4-FFF2-40B4-BE49-F238E27FC236}">
                <a16:creationId xmlns:a16="http://schemas.microsoft.com/office/drawing/2014/main" xmlns="" id="{3D5070AE-433B-43DA-836B-4259C090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22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마트폰_1.png">
            <a:extLst>
              <a:ext uri="{FF2B5EF4-FFF2-40B4-BE49-F238E27FC236}">
                <a16:creationId xmlns:a16="http://schemas.microsoft.com/office/drawing/2014/main" xmlns="" id="{4B849567-E36B-403B-8864-AF886BBE4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19509" y="-2314754"/>
            <a:ext cx="10637838" cy="13515536"/>
          </a:xfrm>
          <a:prstGeom prst="rect">
            <a:avLst/>
          </a:prstGeom>
        </p:spPr>
      </p:pic>
      <p:pic>
        <p:nvPicPr>
          <p:cNvPr id="10244" name="Picture 4" descr="fImage856783185724.jp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4972050"/>
            <a:ext cx="6954838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139825" y="2919413"/>
            <a:ext cx="433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7653338" y="2909888"/>
            <a:ext cx="4333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0611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8" name="AutoShape 8"/>
          <p:cNvSpPr>
            <a:spLocks noChangeShapeType="1"/>
          </p:cNvSpPr>
          <p:nvPr/>
        </p:nvSpPr>
        <p:spPr bwMode="auto">
          <a:xfrm>
            <a:off x="4618038" y="2987675"/>
            <a:ext cx="0" cy="1889125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0254" name="Group 14"/>
          <p:cNvGrpSpPr>
            <a:grpSpLocks/>
          </p:cNvGrpSpPr>
          <p:nvPr/>
        </p:nvGrpSpPr>
        <p:grpSpPr bwMode="auto">
          <a:xfrm>
            <a:off x="1725613" y="3124200"/>
            <a:ext cx="1277937" cy="1643063"/>
            <a:chOff x="1087" y="1968"/>
            <a:chExt cx="805" cy="1035"/>
          </a:xfrm>
        </p:grpSpPr>
        <p:sp>
          <p:nvSpPr>
            <p:cNvPr id="10250" name="AutoShape 10"/>
            <p:cNvSpPr>
              <a:spLocks noChangeShapeType="1"/>
            </p:cNvSpPr>
            <p:nvPr/>
          </p:nvSpPr>
          <p:spPr bwMode="auto">
            <a:xfrm>
              <a:off x="1087" y="1968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1" name="AutoShape 11"/>
            <p:cNvSpPr>
              <a:spLocks noChangeShapeType="1"/>
            </p:cNvSpPr>
            <p:nvPr/>
          </p:nvSpPr>
          <p:spPr bwMode="auto">
            <a:xfrm>
              <a:off x="1372" y="2030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2" name="AutoShape 12"/>
            <p:cNvSpPr>
              <a:spLocks noChangeShapeType="1"/>
            </p:cNvSpPr>
            <p:nvPr/>
          </p:nvSpPr>
          <p:spPr bwMode="auto">
            <a:xfrm>
              <a:off x="1640" y="2144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3" name="AutoShape 13"/>
            <p:cNvSpPr>
              <a:spLocks noChangeShapeType="1"/>
            </p:cNvSpPr>
            <p:nvPr/>
          </p:nvSpPr>
          <p:spPr bwMode="auto">
            <a:xfrm>
              <a:off x="1892" y="2241"/>
              <a:ext cx="0" cy="497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55" name="Group 15"/>
          <p:cNvGrpSpPr>
            <a:grpSpLocks/>
          </p:cNvGrpSpPr>
          <p:nvPr/>
        </p:nvGrpSpPr>
        <p:grpSpPr bwMode="auto">
          <a:xfrm>
            <a:off x="3429000" y="3195638"/>
            <a:ext cx="1277938" cy="1643062"/>
            <a:chOff x="2160" y="2013"/>
            <a:chExt cx="805" cy="1035"/>
          </a:xfrm>
        </p:grpSpPr>
        <p:sp>
          <p:nvSpPr>
            <p:cNvPr id="10256" name="AutoShape 16"/>
            <p:cNvSpPr>
              <a:spLocks noChangeShapeType="1"/>
            </p:cNvSpPr>
            <p:nvPr/>
          </p:nvSpPr>
          <p:spPr bwMode="auto">
            <a:xfrm>
              <a:off x="2160" y="2013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7" name="AutoShape 17"/>
            <p:cNvSpPr>
              <a:spLocks noChangeShapeType="1"/>
            </p:cNvSpPr>
            <p:nvPr/>
          </p:nvSpPr>
          <p:spPr bwMode="auto">
            <a:xfrm>
              <a:off x="2445" y="2075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8" name="AutoShape 18"/>
            <p:cNvSpPr>
              <a:spLocks noChangeShapeType="1"/>
            </p:cNvSpPr>
            <p:nvPr/>
          </p:nvSpPr>
          <p:spPr bwMode="auto">
            <a:xfrm>
              <a:off x="2714" y="2189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9" name="AutoShape 19"/>
            <p:cNvSpPr>
              <a:spLocks noChangeShapeType="1"/>
            </p:cNvSpPr>
            <p:nvPr/>
          </p:nvSpPr>
          <p:spPr bwMode="auto">
            <a:xfrm>
              <a:off x="2965" y="228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0" name="Group 20"/>
          <p:cNvGrpSpPr>
            <a:grpSpLocks/>
          </p:cNvGrpSpPr>
          <p:nvPr/>
        </p:nvGrpSpPr>
        <p:grpSpPr bwMode="auto">
          <a:xfrm>
            <a:off x="5081588" y="3213100"/>
            <a:ext cx="1277937" cy="1643063"/>
            <a:chOff x="3201" y="2024"/>
            <a:chExt cx="805" cy="1035"/>
          </a:xfrm>
        </p:grpSpPr>
        <p:sp>
          <p:nvSpPr>
            <p:cNvPr id="10261" name="AutoShape 21"/>
            <p:cNvSpPr>
              <a:spLocks noChangeShapeType="1"/>
            </p:cNvSpPr>
            <p:nvPr/>
          </p:nvSpPr>
          <p:spPr bwMode="auto">
            <a:xfrm>
              <a:off x="3201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2" name="AutoShape 22"/>
            <p:cNvSpPr>
              <a:spLocks noChangeShapeType="1"/>
            </p:cNvSpPr>
            <p:nvPr/>
          </p:nvSpPr>
          <p:spPr bwMode="auto">
            <a:xfrm>
              <a:off x="3486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3" name="AutoShape 23"/>
            <p:cNvSpPr>
              <a:spLocks noChangeShapeType="1"/>
            </p:cNvSpPr>
            <p:nvPr/>
          </p:nvSpPr>
          <p:spPr bwMode="auto">
            <a:xfrm>
              <a:off x="3755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4" name="AutoShape 24"/>
            <p:cNvSpPr>
              <a:spLocks noChangeShapeType="1"/>
            </p:cNvSpPr>
            <p:nvPr/>
          </p:nvSpPr>
          <p:spPr bwMode="auto">
            <a:xfrm>
              <a:off x="4006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5" name="Group 25"/>
          <p:cNvGrpSpPr>
            <a:grpSpLocks/>
          </p:cNvGrpSpPr>
          <p:nvPr/>
        </p:nvGrpSpPr>
        <p:grpSpPr bwMode="auto">
          <a:xfrm>
            <a:off x="6757988" y="3213100"/>
            <a:ext cx="1277937" cy="1643063"/>
            <a:chOff x="4257" y="2024"/>
            <a:chExt cx="805" cy="1035"/>
          </a:xfrm>
        </p:grpSpPr>
        <p:sp>
          <p:nvSpPr>
            <p:cNvPr id="10266" name="AutoShape 26"/>
            <p:cNvSpPr>
              <a:spLocks noChangeShapeType="1"/>
            </p:cNvSpPr>
            <p:nvPr/>
          </p:nvSpPr>
          <p:spPr bwMode="auto">
            <a:xfrm>
              <a:off x="4257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7" name="AutoShape 27"/>
            <p:cNvSpPr>
              <a:spLocks noChangeShapeType="1"/>
            </p:cNvSpPr>
            <p:nvPr/>
          </p:nvSpPr>
          <p:spPr bwMode="auto">
            <a:xfrm>
              <a:off x="4542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8" name="AutoShape 28"/>
            <p:cNvSpPr>
              <a:spLocks noChangeShapeType="1"/>
            </p:cNvSpPr>
            <p:nvPr/>
          </p:nvSpPr>
          <p:spPr bwMode="auto">
            <a:xfrm>
              <a:off x="4810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9" name="AutoShape 29"/>
            <p:cNvSpPr>
              <a:spLocks noChangeShapeType="1"/>
            </p:cNvSpPr>
            <p:nvPr/>
          </p:nvSpPr>
          <p:spPr bwMode="auto">
            <a:xfrm>
              <a:off x="5062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270" name="Text Box 30"/>
          <p:cNvSpPr txBox="1">
            <a:spLocks noChangeArrowheads="1"/>
          </p:cNvSpPr>
          <p:nvPr/>
        </p:nvSpPr>
        <p:spPr bwMode="auto">
          <a:xfrm>
            <a:off x="2085975" y="1614488"/>
            <a:ext cx="5059398" cy="86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14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채보 모드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터치 후부터 입력되는 </a:t>
            </a:r>
          </a:p>
          <a:p>
            <a:pPr eaLnBrk="0" latinLnBrk="0" hangingPunct="0">
              <a:lnSpc>
                <a:spcPct val="114000"/>
              </a:lnSpc>
            </a:pPr>
            <a:r>
              <a:rPr lang="en-US" altLang="ko-KR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		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모든 도형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이 파일에 기록 됨.</a:t>
            </a:r>
          </a:p>
        </p:txBody>
      </p:sp>
      <p:sp>
        <p:nvSpPr>
          <p:cNvPr id="10271" name="AutoShape 31"/>
          <p:cNvSpPr>
            <a:spLocks/>
          </p:cNvSpPr>
          <p:nvPr/>
        </p:nvSpPr>
        <p:spPr bwMode="auto">
          <a:xfrm flipH="1">
            <a:off x="522288" y="2216150"/>
            <a:ext cx="1246187" cy="455613"/>
          </a:xfrm>
          <a:prstGeom prst="wedgeRectCallout">
            <a:avLst>
              <a:gd name="adj1" fmla="val -19468"/>
              <a:gd name="adj2" fmla="val 118745"/>
            </a:avLst>
          </a:prstGeom>
          <a:solidFill>
            <a:srgbClr val="FF0000"/>
          </a:solidFill>
          <a:ln w="12700">
            <a:solidFill>
              <a:srgbClr val="385D8A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0" latinLnBrk="0" hangingPunct="0"/>
            <a:r>
              <a:rPr lang="ko-KR" altLang="en-US" b="1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채보 모드</a:t>
            </a:r>
          </a:p>
        </p:txBody>
      </p:sp>
      <p:sp>
        <p:nvSpPr>
          <p:cNvPr id="10277" name="Text Box 37"/>
          <p:cNvSpPr txBox="1">
            <a:spLocks noChangeArrowheads="1"/>
          </p:cNvSpPr>
          <p:nvPr/>
        </p:nvSpPr>
        <p:spPr bwMode="auto">
          <a:xfrm>
            <a:off x="2357438" y="5686425"/>
            <a:ext cx="2470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400" b="1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건반  디스플레이</a:t>
            </a:r>
          </a:p>
        </p:txBody>
      </p:sp>
      <p:pic>
        <p:nvPicPr>
          <p:cNvPr id="10278" name="Picture 38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8" y="2940050"/>
            <a:ext cx="3000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 Box 3">
            <a:extLst>
              <a:ext uri="{FF2B5EF4-FFF2-40B4-BE49-F238E27FC236}">
                <a16:creationId xmlns:a16="http://schemas.microsoft.com/office/drawing/2014/main" xmlns="" id="{6F02251C-62AF-4184-A74B-653CDB82F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28613"/>
            <a:ext cx="6611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34" name="슬라이드 번호 개체 틀 3">
            <a:extLst>
              <a:ext uri="{FF2B5EF4-FFF2-40B4-BE49-F238E27FC236}">
                <a16:creationId xmlns:a16="http://schemas.microsoft.com/office/drawing/2014/main" xmlns="" id="{BD427C6F-8AAA-4072-8DAB-5F6A3348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23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마트폰_1.png">
            <a:extLst>
              <a:ext uri="{FF2B5EF4-FFF2-40B4-BE49-F238E27FC236}">
                <a16:creationId xmlns:a16="http://schemas.microsoft.com/office/drawing/2014/main" xmlns="" id="{8340EDCF-F5F5-4BA8-A8FE-7E81B440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19509" y="-2314754"/>
            <a:ext cx="10637838" cy="13515536"/>
          </a:xfrm>
          <a:prstGeom prst="rect">
            <a:avLst/>
          </a:prstGeom>
        </p:spPr>
      </p:pic>
      <p:pic>
        <p:nvPicPr>
          <p:cNvPr id="10244" name="Picture 4" descr="fImage856783185724.jp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4972050"/>
            <a:ext cx="6954838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139825" y="2919413"/>
            <a:ext cx="433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7653338" y="2909888"/>
            <a:ext cx="4333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0611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8" name="AutoShape 8"/>
          <p:cNvSpPr>
            <a:spLocks noChangeShapeType="1"/>
          </p:cNvSpPr>
          <p:nvPr/>
        </p:nvSpPr>
        <p:spPr bwMode="auto">
          <a:xfrm>
            <a:off x="4618038" y="2987675"/>
            <a:ext cx="0" cy="1889125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0254" name="Group 14"/>
          <p:cNvGrpSpPr>
            <a:grpSpLocks/>
          </p:cNvGrpSpPr>
          <p:nvPr/>
        </p:nvGrpSpPr>
        <p:grpSpPr bwMode="auto">
          <a:xfrm>
            <a:off x="1725613" y="3124200"/>
            <a:ext cx="1277937" cy="1643063"/>
            <a:chOff x="1087" y="1968"/>
            <a:chExt cx="805" cy="1035"/>
          </a:xfrm>
        </p:grpSpPr>
        <p:sp>
          <p:nvSpPr>
            <p:cNvPr id="10250" name="AutoShape 10"/>
            <p:cNvSpPr>
              <a:spLocks noChangeShapeType="1"/>
            </p:cNvSpPr>
            <p:nvPr/>
          </p:nvSpPr>
          <p:spPr bwMode="auto">
            <a:xfrm>
              <a:off x="1087" y="1968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1" name="AutoShape 11"/>
            <p:cNvSpPr>
              <a:spLocks noChangeShapeType="1"/>
            </p:cNvSpPr>
            <p:nvPr/>
          </p:nvSpPr>
          <p:spPr bwMode="auto">
            <a:xfrm>
              <a:off x="1372" y="2030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2" name="AutoShape 12"/>
            <p:cNvSpPr>
              <a:spLocks noChangeShapeType="1"/>
            </p:cNvSpPr>
            <p:nvPr/>
          </p:nvSpPr>
          <p:spPr bwMode="auto">
            <a:xfrm>
              <a:off x="1640" y="2144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3" name="AutoShape 13"/>
            <p:cNvSpPr>
              <a:spLocks noChangeShapeType="1"/>
            </p:cNvSpPr>
            <p:nvPr/>
          </p:nvSpPr>
          <p:spPr bwMode="auto">
            <a:xfrm>
              <a:off x="1892" y="2241"/>
              <a:ext cx="0" cy="497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55" name="Group 15"/>
          <p:cNvGrpSpPr>
            <a:grpSpLocks/>
          </p:cNvGrpSpPr>
          <p:nvPr/>
        </p:nvGrpSpPr>
        <p:grpSpPr bwMode="auto">
          <a:xfrm>
            <a:off x="3429000" y="3195638"/>
            <a:ext cx="1277938" cy="1643062"/>
            <a:chOff x="2160" y="2013"/>
            <a:chExt cx="805" cy="1035"/>
          </a:xfrm>
        </p:grpSpPr>
        <p:sp>
          <p:nvSpPr>
            <p:cNvPr id="10256" name="AutoShape 16"/>
            <p:cNvSpPr>
              <a:spLocks noChangeShapeType="1"/>
            </p:cNvSpPr>
            <p:nvPr/>
          </p:nvSpPr>
          <p:spPr bwMode="auto">
            <a:xfrm>
              <a:off x="2160" y="2013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7" name="AutoShape 17"/>
            <p:cNvSpPr>
              <a:spLocks noChangeShapeType="1"/>
            </p:cNvSpPr>
            <p:nvPr/>
          </p:nvSpPr>
          <p:spPr bwMode="auto">
            <a:xfrm>
              <a:off x="2445" y="2075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8" name="AutoShape 18"/>
            <p:cNvSpPr>
              <a:spLocks noChangeShapeType="1"/>
            </p:cNvSpPr>
            <p:nvPr/>
          </p:nvSpPr>
          <p:spPr bwMode="auto">
            <a:xfrm>
              <a:off x="2714" y="2189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59" name="AutoShape 19"/>
            <p:cNvSpPr>
              <a:spLocks noChangeShapeType="1"/>
            </p:cNvSpPr>
            <p:nvPr/>
          </p:nvSpPr>
          <p:spPr bwMode="auto">
            <a:xfrm>
              <a:off x="2965" y="228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0" name="Group 20"/>
          <p:cNvGrpSpPr>
            <a:grpSpLocks/>
          </p:cNvGrpSpPr>
          <p:nvPr/>
        </p:nvGrpSpPr>
        <p:grpSpPr bwMode="auto">
          <a:xfrm>
            <a:off x="5081588" y="3213100"/>
            <a:ext cx="1277937" cy="1643063"/>
            <a:chOff x="3201" y="2024"/>
            <a:chExt cx="805" cy="1035"/>
          </a:xfrm>
        </p:grpSpPr>
        <p:sp>
          <p:nvSpPr>
            <p:cNvPr id="10261" name="AutoShape 21"/>
            <p:cNvSpPr>
              <a:spLocks noChangeShapeType="1"/>
            </p:cNvSpPr>
            <p:nvPr/>
          </p:nvSpPr>
          <p:spPr bwMode="auto">
            <a:xfrm>
              <a:off x="3201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2" name="AutoShape 22"/>
            <p:cNvSpPr>
              <a:spLocks noChangeShapeType="1"/>
            </p:cNvSpPr>
            <p:nvPr/>
          </p:nvSpPr>
          <p:spPr bwMode="auto">
            <a:xfrm>
              <a:off x="3486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3" name="AutoShape 23"/>
            <p:cNvSpPr>
              <a:spLocks noChangeShapeType="1"/>
            </p:cNvSpPr>
            <p:nvPr/>
          </p:nvSpPr>
          <p:spPr bwMode="auto">
            <a:xfrm>
              <a:off x="3755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4" name="AutoShape 24"/>
            <p:cNvSpPr>
              <a:spLocks noChangeShapeType="1"/>
            </p:cNvSpPr>
            <p:nvPr/>
          </p:nvSpPr>
          <p:spPr bwMode="auto">
            <a:xfrm>
              <a:off x="4006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5" name="Group 25"/>
          <p:cNvGrpSpPr>
            <a:grpSpLocks/>
          </p:cNvGrpSpPr>
          <p:nvPr/>
        </p:nvGrpSpPr>
        <p:grpSpPr bwMode="auto">
          <a:xfrm>
            <a:off x="6757988" y="3213100"/>
            <a:ext cx="1277937" cy="1643063"/>
            <a:chOff x="4257" y="2024"/>
            <a:chExt cx="805" cy="1035"/>
          </a:xfrm>
        </p:grpSpPr>
        <p:sp>
          <p:nvSpPr>
            <p:cNvPr id="10266" name="AutoShape 26"/>
            <p:cNvSpPr>
              <a:spLocks noChangeShapeType="1"/>
            </p:cNvSpPr>
            <p:nvPr/>
          </p:nvSpPr>
          <p:spPr bwMode="auto">
            <a:xfrm>
              <a:off x="4257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7" name="AutoShape 27"/>
            <p:cNvSpPr>
              <a:spLocks noChangeShapeType="1"/>
            </p:cNvSpPr>
            <p:nvPr/>
          </p:nvSpPr>
          <p:spPr bwMode="auto">
            <a:xfrm>
              <a:off x="4542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8" name="AutoShape 28"/>
            <p:cNvSpPr>
              <a:spLocks noChangeShapeType="1"/>
            </p:cNvSpPr>
            <p:nvPr/>
          </p:nvSpPr>
          <p:spPr bwMode="auto">
            <a:xfrm>
              <a:off x="4810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9" name="AutoShape 29"/>
            <p:cNvSpPr>
              <a:spLocks noChangeShapeType="1"/>
            </p:cNvSpPr>
            <p:nvPr/>
          </p:nvSpPr>
          <p:spPr bwMode="auto">
            <a:xfrm>
              <a:off x="5062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270" name="Text Box 30"/>
          <p:cNvSpPr txBox="1">
            <a:spLocks noChangeArrowheads="1"/>
          </p:cNvSpPr>
          <p:nvPr/>
        </p:nvSpPr>
        <p:spPr bwMode="auto">
          <a:xfrm>
            <a:off x="1543821" y="1652588"/>
            <a:ext cx="5836491" cy="86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>
              <a:lnSpc>
                <a:spcPct val="114000"/>
              </a:lnSpc>
            </a:pPr>
            <a:r>
              <a:rPr lang="ko-KR" altLang="en-US" sz="2400" b="1" dirty="0">
                <a:solidFill>
                  <a:srgbClr val="0611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옵션 모드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터치 시 </a:t>
            </a:r>
          </a:p>
          <a:p>
            <a:pPr eaLnBrk="0" latinLnBrk="0" hangingPunct="0">
              <a:lnSpc>
                <a:spcPct val="114000"/>
              </a:lnSpc>
            </a:pPr>
            <a:r>
              <a:rPr lang="en-US" altLang="ko-KR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	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본 어플리케이션에 관련된 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세부</a:t>
            </a:r>
            <a:r>
              <a:rPr lang="ko-KR" altLang="en-US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설정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이 가능.</a:t>
            </a:r>
          </a:p>
        </p:txBody>
      </p:sp>
      <p:sp>
        <p:nvSpPr>
          <p:cNvPr id="10272" name="AutoShape 32"/>
          <p:cNvSpPr>
            <a:spLocks/>
          </p:cNvSpPr>
          <p:nvPr/>
        </p:nvSpPr>
        <p:spPr bwMode="auto">
          <a:xfrm>
            <a:off x="7469188" y="2182813"/>
            <a:ext cx="1296987" cy="455612"/>
          </a:xfrm>
          <a:prstGeom prst="wedgeRectCallout">
            <a:avLst>
              <a:gd name="adj1" fmla="val -19468"/>
              <a:gd name="adj2" fmla="val 118745"/>
            </a:avLst>
          </a:prstGeom>
          <a:solidFill>
            <a:srgbClr val="0611F2"/>
          </a:solidFill>
          <a:ln w="12700">
            <a:solidFill>
              <a:srgbClr val="385D8A"/>
            </a:solidFill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 eaLnBrk="0" latinLnBrk="0" hangingPunct="0"/>
            <a:r>
              <a:rPr lang="ko-KR" altLang="en-US" b="1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옵션 모드</a:t>
            </a:r>
          </a:p>
        </p:txBody>
      </p:sp>
      <p:sp>
        <p:nvSpPr>
          <p:cNvPr id="10277" name="Text Box 37"/>
          <p:cNvSpPr txBox="1">
            <a:spLocks noChangeArrowheads="1"/>
          </p:cNvSpPr>
          <p:nvPr/>
        </p:nvSpPr>
        <p:spPr bwMode="auto">
          <a:xfrm>
            <a:off x="2357438" y="5686425"/>
            <a:ext cx="2470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400" b="1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건반  디스플레이</a:t>
            </a:r>
          </a:p>
        </p:txBody>
      </p:sp>
      <p:pic>
        <p:nvPicPr>
          <p:cNvPr id="10278" name="Picture 38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8" y="2940050"/>
            <a:ext cx="3000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 Box 3">
            <a:extLst>
              <a:ext uri="{FF2B5EF4-FFF2-40B4-BE49-F238E27FC236}">
                <a16:creationId xmlns:a16="http://schemas.microsoft.com/office/drawing/2014/main" xmlns="" id="{CFEDB485-34CF-4BAE-B856-A8196BB8C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28613"/>
            <a:ext cx="6611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34" name="슬라이드 번호 개체 틀 3">
            <a:extLst>
              <a:ext uri="{FF2B5EF4-FFF2-40B4-BE49-F238E27FC236}">
                <a16:creationId xmlns:a16="http://schemas.microsoft.com/office/drawing/2014/main" xmlns="" id="{0D0DA1F6-0E5D-4278-8D78-71F8F276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24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마트폰_1.png">
            <a:extLst>
              <a:ext uri="{FF2B5EF4-FFF2-40B4-BE49-F238E27FC236}">
                <a16:creationId xmlns:a16="http://schemas.microsoft.com/office/drawing/2014/main" xmlns="" id="{0B6904AE-282F-400A-959D-A3E68B8EB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820764" y="-2319422"/>
            <a:ext cx="10637838" cy="13515536"/>
          </a:xfrm>
          <a:prstGeom prst="rect">
            <a:avLst/>
          </a:prstGeom>
        </p:spPr>
      </p:pic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139825" y="2919413"/>
            <a:ext cx="433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7653338" y="2909888"/>
            <a:ext cx="4333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000" b="1">
                <a:solidFill>
                  <a:srgbClr val="0611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◎</a:t>
            </a:r>
          </a:p>
        </p:txBody>
      </p:sp>
      <p:sp>
        <p:nvSpPr>
          <p:cNvPr id="10248" name="AutoShape 8"/>
          <p:cNvSpPr>
            <a:spLocks noChangeShapeType="1"/>
          </p:cNvSpPr>
          <p:nvPr/>
        </p:nvSpPr>
        <p:spPr bwMode="auto">
          <a:xfrm>
            <a:off x="4618038" y="2987675"/>
            <a:ext cx="0" cy="1889125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0260" name="Group 20"/>
          <p:cNvGrpSpPr>
            <a:grpSpLocks/>
          </p:cNvGrpSpPr>
          <p:nvPr/>
        </p:nvGrpSpPr>
        <p:grpSpPr bwMode="auto">
          <a:xfrm>
            <a:off x="5081588" y="3213100"/>
            <a:ext cx="1277937" cy="1643063"/>
            <a:chOff x="3201" y="2024"/>
            <a:chExt cx="805" cy="1035"/>
          </a:xfrm>
        </p:grpSpPr>
        <p:sp>
          <p:nvSpPr>
            <p:cNvPr id="10261" name="AutoShape 21"/>
            <p:cNvSpPr>
              <a:spLocks noChangeShapeType="1"/>
            </p:cNvSpPr>
            <p:nvPr/>
          </p:nvSpPr>
          <p:spPr bwMode="auto">
            <a:xfrm>
              <a:off x="3201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2" name="AutoShape 22"/>
            <p:cNvSpPr>
              <a:spLocks noChangeShapeType="1"/>
            </p:cNvSpPr>
            <p:nvPr/>
          </p:nvSpPr>
          <p:spPr bwMode="auto">
            <a:xfrm>
              <a:off x="3486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3" name="AutoShape 23"/>
            <p:cNvSpPr>
              <a:spLocks noChangeShapeType="1"/>
            </p:cNvSpPr>
            <p:nvPr/>
          </p:nvSpPr>
          <p:spPr bwMode="auto">
            <a:xfrm>
              <a:off x="3755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4" name="AutoShape 24"/>
            <p:cNvSpPr>
              <a:spLocks noChangeShapeType="1"/>
            </p:cNvSpPr>
            <p:nvPr/>
          </p:nvSpPr>
          <p:spPr bwMode="auto">
            <a:xfrm>
              <a:off x="4006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0265" name="Group 25"/>
          <p:cNvGrpSpPr>
            <a:grpSpLocks/>
          </p:cNvGrpSpPr>
          <p:nvPr/>
        </p:nvGrpSpPr>
        <p:grpSpPr bwMode="auto">
          <a:xfrm>
            <a:off x="6757988" y="3213100"/>
            <a:ext cx="1277937" cy="1643063"/>
            <a:chOff x="4257" y="2024"/>
            <a:chExt cx="805" cy="1035"/>
          </a:xfrm>
        </p:grpSpPr>
        <p:sp>
          <p:nvSpPr>
            <p:cNvPr id="10266" name="AutoShape 26"/>
            <p:cNvSpPr>
              <a:spLocks noChangeShapeType="1"/>
            </p:cNvSpPr>
            <p:nvPr/>
          </p:nvSpPr>
          <p:spPr bwMode="auto">
            <a:xfrm>
              <a:off x="4257" y="2024"/>
              <a:ext cx="0" cy="1035"/>
            </a:xfrm>
            <a:prstGeom prst="straightConnector1">
              <a:avLst/>
            </a:prstGeom>
            <a:noFill/>
            <a:ln w="254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7" name="AutoShape 27"/>
            <p:cNvSpPr>
              <a:spLocks noChangeShapeType="1"/>
            </p:cNvSpPr>
            <p:nvPr/>
          </p:nvSpPr>
          <p:spPr bwMode="auto">
            <a:xfrm>
              <a:off x="4542" y="2086"/>
              <a:ext cx="0" cy="905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8" name="AutoShape 28"/>
            <p:cNvSpPr>
              <a:spLocks noChangeShapeType="1"/>
            </p:cNvSpPr>
            <p:nvPr/>
          </p:nvSpPr>
          <p:spPr bwMode="auto">
            <a:xfrm>
              <a:off x="4810" y="2200"/>
              <a:ext cx="0" cy="671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269" name="AutoShape 29"/>
            <p:cNvSpPr>
              <a:spLocks noChangeShapeType="1"/>
            </p:cNvSpPr>
            <p:nvPr/>
          </p:nvSpPr>
          <p:spPr bwMode="auto">
            <a:xfrm>
              <a:off x="5062" y="2296"/>
              <a:ext cx="0" cy="498"/>
            </a:xfrm>
            <a:prstGeom prst="straightConnector1">
              <a:avLst/>
            </a:prstGeom>
            <a:noFill/>
            <a:ln w="12700">
              <a:solidFill>
                <a:srgbClr val="699AFF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270" name="Text Box 30"/>
          <p:cNvSpPr txBox="1">
            <a:spLocks noChangeArrowheads="1"/>
          </p:cNvSpPr>
          <p:nvPr/>
        </p:nvSpPr>
        <p:spPr bwMode="auto">
          <a:xfrm>
            <a:off x="1331640" y="1196752"/>
            <a:ext cx="7040710" cy="1601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14000"/>
              </a:lnSpc>
            </a:pP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건반 디스플레이 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터치 시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중앙선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을 기준, 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왼쪽 방향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그래픽 표현.</a:t>
            </a:r>
          </a:p>
          <a:p>
            <a:pPr eaLnBrk="0" latinLnBrk="0" hangingPunct="0">
              <a:lnSpc>
                <a:spcPct val="114000"/>
              </a:lnSpc>
            </a:pP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	</a:t>
            </a:r>
          </a:p>
          <a:p>
            <a:pPr eaLnBrk="0" latinLnBrk="0" hangingPunct="0">
              <a:lnSpc>
                <a:spcPct val="114000"/>
              </a:lnSpc>
            </a:pPr>
            <a:r>
              <a:rPr lang="ko-KR" altLang="en-US" sz="24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사용자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는 </a:t>
            </a: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마디선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과 </a:t>
            </a:r>
            <a:r>
              <a:rPr lang="ko-KR" altLang="en-US" sz="24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중앙선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이 맞는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타이밍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에</a:t>
            </a:r>
          </a:p>
          <a:p>
            <a:pPr eaLnBrk="0" latinLnBrk="0" hangingPunct="0">
              <a:lnSpc>
                <a:spcPct val="114000"/>
              </a:lnSpc>
            </a:pPr>
            <a:r>
              <a:rPr lang="en-US" altLang="ko-KR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		</a:t>
            </a:r>
            <a:r>
              <a:rPr lang="ko-KR" altLang="en-US" sz="24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건반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을 눌러야 정확한 음악적 표현이 가능.</a:t>
            </a:r>
          </a:p>
        </p:txBody>
      </p:sp>
      <p:pic>
        <p:nvPicPr>
          <p:cNvPr id="10271" name="Picture 31" descr="fImage899483831478.jpg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4957763"/>
            <a:ext cx="6959600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2" name="Picture 32" descr="fImage66743869358.png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38" y="5592763"/>
            <a:ext cx="758825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3" name="Picture 33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013" y="5608638"/>
            <a:ext cx="75882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4" name="Picture 34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663" y="5626100"/>
            <a:ext cx="75882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6" name="Picture 36"/>
          <p:cNvPicPr preferRelativeResize="0"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8" y="2940050"/>
            <a:ext cx="3000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7" name="AutoShape 37"/>
          <p:cNvSpPr>
            <a:spLocks/>
          </p:cNvSpPr>
          <p:nvPr/>
        </p:nvSpPr>
        <p:spPr bwMode="auto">
          <a:xfrm>
            <a:off x="5796136" y="1556792"/>
            <a:ext cx="931863" cy="238125"/>
          </a:xfrm>
          <a:prstGeom prst="leftArrow">
            <a:avLst>
              <a:gd name="adj1" fmla="val 50000"/>
              <a:gd name="adj2" fmla="val 97833"/>
            </a:avLst>
          </a:prstGeom>
          <a:solidFill>
            <a:srgbClr val="FFC000"/>
          </a:solidFill>
          <a:ln w="12700">
            <a:solidFill>
              <a:srgbClr val="385D8A"/>
            </a:solidFill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5" name="Text Box 3">
            <a:extLst>
              <a:ext uri="{FF2B5EF4-FFF2-40B4-BE49-F238E27FC236}">
                <a16:creationId xmlns:a16="http://schemas.microsoft.com/office/drawing/2014/main" xmlns="" id="{874D17E5-2385-4711-8EFE-DB3906875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-27384"/>
            <a:ext cx="68098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560E4CFB-1CD6-42B8-A963-EEC7BE442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/>
              <a:pPr/>
              <a:t>25</a:t>
            </a:fld>
            <a:endParaRPr lang="en-US" altLang="ko-KR" dirty="0"/>
          </a:p>
        </p:txBody>
      </p:sp>
      <p:sp>
        <p:nvSpPr>
          <p:cNvPr id="37" name="슬라이드 번호 개체 틀 3">
            <a:extLst>
              <a:ext uri="{FF2B5EF4-FFF2-40B4-BE49-F238E27FC236}">
                <a16:creationId xmlns:a16="http://schemas.microsoft.com/office/drawing/2014/main" xmlns="" id="{05964E9D-319E-4AF0-95AD-024FF2247006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25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F967E94-0A23-4242-AE43-C3B0360308D9}"/>
              </a:ext>
            </a:extLst>
          </p:cNvPr>
          <p:cNvSpPr/>
          <p:nvPr/>
        </p:nvSpPr>
        <p:spPr>
          <a:xfrm>
            <a:off x="8532440" y="3403600"/>
            <a:ext cx="154346" cy="1363663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4CB24C94-2C5F-4D61-AEA7-A68BA8012687}"/>
              </a:ext>
            </a:extLst>
          </p:cNvPr>
          <p:cNvCxnSpPr>
            <a:cxnSpLocks/>
          </p:cNvCxnSpPr>
          <p:nvPr/>
        </p:nvCxnSpPr>
        <p:spPr>
          <a:xfrm flipH="1">
            <a:off x="1163638" y="4509120"/>
            <a:ext cx="3454400" cy="17463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xmlns="" id="{FB6E33FB-2ACA-4790-BAD2-6679619268AA}"/>
              </a:ext>
            </a:extLst>
          </p:cNvPr>
          <p:cNvCxnSpPr/>
          <p:nvPr/>
        </p:nvCxnSpPr>
        <p:spPr>
          <a:xfrm flipH="1">
            <a:off x="1187624" y="4293096"/>
            <a:ext cx="339953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70189C30-F221-42F8-98BD-39FA9D445C76}"/>
              </a:ext>
            </a:extLst>
          </p:cNvPr>
          <p:cNvCxnSpPr/>
          <p:nvPr/>
        </p:nvCxnSpPr>
        <p:spPr>
          <a:xfrm flipH="1">
            <a:off x="1187624" y="4077072"/>
            <a:ext cx="339953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3C894544-FC79-44C6-926F-B6BA29ED83D9}"/>
              </a:ext>
            </a:extLst>
          </p:cNvPr>
          <p:cNvCxnSpPr/>
          <p:nvPr/>
        </p:nvCxnSpPr>
        <p:spPr>
          <a:xfrm flipH="1">
            <a:off x="1187624" y="3861048"/>
            <a:ext cx="339953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7F9B505A-83A2-4ECF-988C-A48FED7D455D}"/>
              </a:ext>
            </a:extLst>
          </p:cNvPr>
          <p:cNvCxnSpPr/>
          <p:nvPr/>
        </p:nvCxnSpPr>
        <p:spPr>
          <a:xfrm flipH="1">
            <a:off x="1187624" y="3645024"/>
            <a:ext cx="339953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84E8093-37DE-4BF0-8052-FACC693ED387}"/>
              </a:ext>
            </a:extLst>
          </p:cNvPr>
          <p:cNvSpPr txBox="1"/>
          <p:nvPr/>
        </p:nvSpPr>
        <p:spPr>
          <a:xfrm>
            <a:off x="4300518" y="45227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BB7EC33F-D6BC-4CEC-A26E-7F45479F1DFE}"/>
              </a:ext>
            </a:extLst>
          </p:cNvPr>
          <p:cNvSpPr txBox="1"/>
          <p:nvPr/>
        </p:nvSpPr>
        <p:spPr>
          <a:xfrm>
            <a:off x="4300518" y="42838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D0EAC65-A13D-460E-8936-5BC96D089B48}"/>
              </a:ext>
            </a:extLst>
          </p:cNvPr>
          <p:cNvSpPr txBox="1"/>
          <p:nvPr/>
        </p:nvSpPr>
        <p:spPr>
          <a:xfrm>
            <a:off x="4300518" y="40677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솔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xmlns="" id="{3B65A769-5B0F-4A5C-A2BF-BFE2C5098041}"/>
              </a:ext>
            </a:extLst>
          </p:cNvPr>
          <p:cNvSpPr/>
          <p:nvPr/>
        </p:nvSpPr>
        <p:spPr>
          <a:xfrm>
            <a:off x="1583703" y="3035431"/>
            <a:ext cx="1263192" cy="216816"/>
          </a:xfrm>
          <a:custGeom>
            <a:avLst/>
            <a:gdLst>
              <a:gd name="connsiteX0" fmla="*/ 0 w 1263192"/>
              <a:gd name="connsiteY0" fmla="*/ 207390 h 216816"/>
              <a:gd name="connsiteX1" fmla="*/ 0 w 1263192"/>
              <a:gd name="connsiteY1" fmla="*/ 207390 h 216816"/>
              <a:gd name="connsiteX2" fmla="*/ 131975 w 1263192"/>
              <a:gd name="connsiteY2" fmla="*/ 113122 h 216816"/>
              <a:gd name="connsiteX3" fmla="*/ 188536 w 1263192"/>
              <a:gd name="connsiteY3" fmla="*/ 47134 h 216816"/>
              <a:gd name="connsiteX4" fmla="*/ 216817 w 1263192"/>
              <a:gd name="connsiteY4" fmla="*/ 37707 h 216816"/>
              <a:gd name="connsiteX5" fmla="*/ 254524 w 1263192"/>
              <a:gd name="connsiteY5" fmla="*/ 18854 h 216816"/>
              <a:gd name="connsiteX6" fmla="*/ 301658 w 1263192"/>
              <a:gd name="connsiteY6" fmla="*/ 0 h 216816"/>
              <a:gd name="connsiteX7" fmla="*/ 348792 w 1263192"/>
              <a:gd name="connsiteY7" fmla="*/ 18854 h 216816"/>
              <a:gd name="connsiteX8" fmla="*/ 377072 w 1263192"/>
              <a:gd name="connsiteY8" fmla="*/ 94268 h 216816"/>
              <a:gd name="connsiteX9" fmla="*/ 405353 w 1263192"/>
              <a:gd name="connsiteY9" fmla="*/ 113122 h 216816"/>
              <a:gd name="connsiteX10" fmla="*/ 452487 w 1263192"/>
              <a:gd name="connsiteY10" fmla="*/ 150829 h 216816"/>
              <a:gd name="connsiteX11" fmla="*/ 490194 w 1263192"/>
              <a:gd name="connsiteY11" fmla="*/ 188536 h 216816"/>
              <a:gd name="connsiteX12" fmla="*/ 584462 w 1263192"/>
              <a:gd name="connsiteY12" fmla="*/ 216816 h 216816"/>
              <a:gd name="connsiteX13" fmla="*/ 631596 w 1263192"/>
              <a:gd name="connsiteY13" fmla="*/ 207390 h 216816"/>
              <a:gd name="connsiteX14" fmla="*/ 688157 w 1263192"/>
              <a:gd name="connsiteY14" fmla="*/ 122548 h 216816"/>
              <a:gd name="connsiteX15" fmla="*/ 707010 w 1263192"/>
              <a:gd name="connsiteY15" fmla="*/ 84841 h 216816"/>
              <a:gd name="connsiteX16" fmla="*/ 735291 w 1263192"/>
              <a:gd name="connsiteY16" fmla="*/ 75414 h 216816"/>
              <a:gd name="connsiteX17" fmla="*/ 782425 w 1263192"/>
              <a:gd name="connsiteY17" fmla="*/ 65988 h 216816"/>
              <a:gd name="connsiteX18" fmla="*/ 848412 w 1263192"/>
              <a:gd name="connsiteY18" fmla="*/ 47134 h 216816"/>
              <a:gd name="connsiteX19" fmla="*/ 961534 w 1263192"/>
              <a:gd name="connsiteY19" fmla="*/ 75414 h 216816"/>
              <a:gd name="connsiteX20" fmla="*/ 980388 w 1263192"/>
              <a:gd name="connsiteY20" fmla="*/ 141402 h 216816"/>
              <a:gd name="connsiteX21" fmla="*/ 1008668 w 1263192"/>
              <a:gd name="connsiteY21" fmla="*/ 169682 h 216816"/>
              <a:gd name="connsiteX22" fmla="*/ 1131217 w 1263192"/>
              <a:gd name="connsiteY22" fmla="*/ 122548 h 216816"/>
              <a:gd name="connsiteX23" fmla="*/ 1046375 w 1263192"/>
              <a:gd name="connsiteY23" fmla="*/ 56561 h 216816"/>
              <a:gd name="connsiteX24" fmla="*/ 1263192 w 1263192"/>
              <a:gd name="connsiteY24" fmla="*/ 84841 h 2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63192" h="216816">
                <a:moveTo>
                  <a:pt x="0" y="207390"/>
                </a:moveTo>
                <a:lnTo>
                  <a:pt x="0" y="207390"/>
                </a:lnTo>
                <a:cubicBezTo>
                  <a:pt x="135600" y="71790"/>
                  <a:pt x="-3139" y="194191"/>
                  <a:pt x="131975" y="113122"/>
                </a:cubicBezTo>
                <a:cubicBezTo>
                  <a:pt x="169808" y="90422"/>
                  <a:pt x="154092" y="75837"/>
                  <a:pt x="188536" y="47134"/>
                </a:cubicBezTo>
                <a:cubicBezTo>
                  <a:pt x="196170" y="40773"/>
                  <a:pt x="207683" y="41621"/>
                  <a:pt x="216817" y="37707"/>
                </a:cubicBezTo>
                <a:cubicBezTo>
                  <a:pt x="229733" y="32172"/>
                  <a:pt x="241683" y="24561"/>
                  <a:pt x="254524" y="18854"/>
                </a:cubicBezTo>
                <a:cubicBezTo>
                  <a:pt x="269987" y="11981"/>
                  <a:pt x="285947" y="6285"/>
                  <a:pt x="301658" y="0"/>
                </a:cubicBezTo>
                <a:cubicBezTo>
                  <a:pt x="317369" y="6285"/>
                  <a:pt x="335944" y="7841"/>
                  <a:pt x="348792" y="18854"/>
                </a:cubicBezTo>
                <a:cubicBezTo>
                  <a:pt x="383760" y="48827"/>
                  <a:pt x="354721" y="60743"/>
                  <a:pt x="377072" y="94268"/>
                </a:cubicBezTo>
                <a:cubicBezTo>
                  <a:pt x="383357" y="103695"/>
                  <a:pt x="396289" y="106324"/>
                  <a:pt x="405353" y="113122"/>
                </a:cubicBezTo>
                <a:cubicBezTo>
                  <a:pt x="421449" y="125194"/>
                  <a:pt x="437449" y="137462"/>
                  <a:pt x="452487" y="150829"/>
                </a:cubicBezTo>
                <a:cubicBezTo>
                  <a:pt x="465772" y="162638"/>
                  <a:pt x="474952" y="179391"/>
                  <a:pt x="490194" y="188536"/>
                </a:cubicBezTo>
                <a:cubicBezTo>
                  <a:pt x="506591" y="198374"/>
                  <a:pt x="561670" y="211119"/>
                  <a:pt x="584462" y="216816"/>
                </a:cubicBezTo>
                <a:cubicBezTo>
                  <a:pt x="600173" y="213674"/>
                  <a:pt x="619740" y="218168"/>
                  <a:pt x="631596" y="207390"/>
                </a:cubicBezTo>
                <a:cubicBezTo>
                  <a:pt x="656746" y="184527"/>
                  <a:pt x="672957" y="152949"/>
                  <a:pt x="688157" y="122548"/>
                </a:cubicBezTo>
                <a:cubicBezTo>
                  <a:pt x="694441" y="109979"/>
                  <a:pt x="697073" y="94778"/>
                  <a:pt x="707010" y="84841"/>
                </a:cubicBezTo>
                <a:cubicBezTo>
                  <a:pt x="714036" y="77815"/>
                  <a:pt x="725651" y="77824"/>
                  <a:pt x="735291" y="75414"/>
                </a:cubicBezTo>
                <a:cubicBezTo>
                  <a:pt x="750835" y="71528"/>
                  <a:pt x="766881" y="69874"/>
                  <a:pt x="782425" y="65988"/>
                </a:cubicBezTo>
                <a:cubicBezTo>
                  <a:pt x="804618" y="60440"/>
                  <a:pt x="826416" y="53419"/>
                  <a:pt x="848412" y="47134"/>
                </a:cubicBezTo>
                <a:cubicBezTo>
                  <a:pt x="875581" y="50530"/>
                  <a:pt x="935664" y="49544"/>
                  <a:pt x="961534" y="75414"/>
                </a:cubicBezTo>
                <a:cubicBezTo>
                  <a:pt x="966229" y="80109"/>
                  <a:pt x="980062" y="140831"/>
                  <a:pt x="980388" y="141402"/>
                </a:cubicBezTo>
                <a:cubicBezTo>
                  <a:pt x="987002" y="152977"/>
                  <a:pt x="1008668" y="169682"/>
                  <a:pt x="1008668" y="169682"/>
                </a:cubicBezTo>
                <a:lnTo>
                  <a:pt x="1131217" y="122548"/>
                </a:lnTo>
                <a:lnTo>
                  <a:pt x="1046375" y="56561"/>
                </a:lnTo>
                <a:lnTo>
                  <a:pt x="1263192" y="84841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32CB4C8-DE88-4503-9A83-A99AFD04D774}"/>
              </a:ext>
            </a:extLst>
          </p:cNvPr>
          <p:cNvSpPr txBox="1"/>
          <p:nvPr/>
        </p:nvSpPr>
        <p:spPr>
          <a:xfrm>
            <a:off x="4025212" y="2960427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CM</a:t>
            </a:r>
            <a:endParaRPr lang="ko-KR" altLang="en-US" sz="20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78E82012-45EB-46DC-9D84-E7A3CF247C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742" y="2965156"/>
            <a:ext cx="175098" cy="247820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2978800B-451B-42B6-962A-210FBC8FBCD6}"/>
              </a:ext>
            </a:extLst>
          </p:cNvPr>
          <p:cNvCxnSpPr/>
          <p:nvPr/>
        </p:nvCxnSpPr>
        <p:spPr>
          <a:xfrm>
            <a:off x="3923928" y="4725144"/>
            <a:ext cx="648072" cy="0"/>
          </a:xfrm>
          <a:prstGeom prst="line">
            <a:avLst/>
          </a:prstGeom>
          <a:ln w="635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xmlns="" id="{6C0D7C2F-4C01-4BB5-8205-BED3BDDD4996}"/>
              </a:ext>
            </a:extLst>
          </p:cNvPr>
          <p:cNvCxnSpPr/>
          <p:nvPr/>
        </p:nvCxnSpPr>
        <p:spPr>
          <a:xfrm>
            <a:off x="3923928" y="4509120"/>
            <a:ext cx="648072" cy="0"/>
          </a:xfrm>
          <a:prstGeom prst="line">
            <a:avLst/>
          </a:prstGeom>
          <a:ln w="635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xmlns="" id="{0C44CE77-5D22-4DC2-846C-F8E9822E3561}"/>
              </a:ext>
            </a:extLst>
          </p:cNvPr>
          <p:cNvCxnSpPr/>
          <p:nvPr/>
        </p:nvCxnSpPr>
        <p:spPr>
          <a:xfrm>
            <a:off x="3923928" y="4293096"/>
            <a:ext cx="648072" cy="0"/>
          </a:xfrm>
          <a:prstGeom prst="line">
            <a:avLst/>
          </a:prstGeom>
          <a:ln w="635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5556E-6 -1.85185E-6 L -0.43906 -0.0152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62" y="-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4149 -0.01528 L -0.52847 -0.01088 " pathEditMode="relative" rAng="0" ptsTypes="AA">
                                      <p:cBhvr>
                                        <p:cTn id="38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58" y="20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59259E-6 L -0.07136 0.00695 " pathEditMode="relative" rAng="0" ptsTypes="AA">
                                      <p:cBhvr>
                                        <p:cTn id="40" dur="4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76" y="34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L -0.06945 0.00602 " pathEditMode="relative" rAng="0" ptsTypes="AA">
                                      <p:cBhvr>
                                        <p:cTn id="42" dur="4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30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L -0.07118 -0.00347 " pathEditMode="relative" rAng="0" ptsTypes="AA">
                                      <p:cBhvr>
                                        <p:cTn id="44" dur="4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0"/>
                            </p:stCondLst>
                            <p:childTnLst>
                              <p:par>
                                <p:cTn id="6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0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0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0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0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0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8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15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5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8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15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5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5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8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15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5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5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8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15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5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5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158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58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57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158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58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57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15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5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57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8" grpId="0"/>
      <p:bldP spid="8" grpId="1"/>
      <p:bldP spid="8" grpId="2"/>
      <p:bldP spid="46" grpId="0"/>
      <p:bldP spid="46" grpId="1"/>
      <p:bldP spid="46" grpId="2"/>
      <p:bldP spid="47" grpId="0"/>
      <p:bldP spid="47" grpId="1"/>
      <p:bldP spid="47" grpId="2"/>
      <p:bldP spid="18" grpId="0" animBg="1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4478338" y="1749425"/>
            <a:ext cx="1763712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40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Case 2</a:t>
            </a:r>
          </a:p>
        </p:txBody>
      </p:sp>
      <p:pic>
        <p:nvPicPr>
          <p:cNvPr id="10249" name="Picture 9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7738" y="66675"/>
            <a:ext cx="9358313" cy="806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1387475" y="2235200"/>
            <a:ext cx="5413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251" name="Picture 11" descr="fImage59187008145.pn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5" y="1951038"/>
            <a:ext cx="260667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4821238" y="2576513"/>
            <a:ext cx="4121641" cy="146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회원 등록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후에 </a:t>
            </a:r>
            <a:r>
              <a:rPr lang="ko-KR" altLang="en-US" sz="24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사용자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는</a:t>
            </a:r>
          </a:p>
          <a:p>
            <a:pPr eaLnBrk="0" latinLnBrk="0" hangingPunct="0">
              <a:lnSpc>
                <a:spcPct val="150000"/>
              </a:lnSpc>
            </a:pP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추후의 개발 프로그램의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소식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eaLnBrk="0" latinLnBrk="0" hangingPunct="0">
              <a:lnSpc>
                <a:spcPct val="150000"/>
              </a:lnSpc>
            </a:pPr>
            <a:r>
              <a:rPr lang="ko-KR" altLang="en-US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이벤트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등의 정보를 </a:t>
            </a:r>
            <a:r>
              <a:rPr lang="ko-KR" altLang="en-US" b="1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수신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할 수 있다.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xmlns="" id="{9F39DF42-ECDD-489D-9900-A1F37C645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28613"/>
            <a:ext cx="6611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xmlns="" id="{CE18ACA4-A054-4500-85DE-BA9ED1868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7890" y="6053286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D2220560-D973-4099-BF8D-0F08361D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/>
              <a:pPr/>
              <a:t>26</a:t>
            </a:fld>
            <a:endParaRPr lang="en-US" altLang="ko-KR"/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xmlns="" id="{D1B70AB8-0234-47AC-AD5C-7730D0CA64E1}"/>
              </a:ext>
            </a:extLst>
          </p:cNvPr>
          <p:cNvSpPr txBox="1">
            <a:spLocks/>
          </p:cNvSpPr>
          <p:nvPr/>
        </p:nvSpPr>
        <p:spPr bwMode="auto">
          <a:xfrm>
            <a:off x="6705600" y="638132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26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5932626" y="2718593"/>
            <a:ext cx="1763713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4000" b="1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Case</a:t>
            </a:r>
            <a:r>
              <a:rPr lang="ko-KR" altLang="en-US" sz="40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3</a:t>
            </a: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1387475" y="2235200"/>
            <a:ext cx="5413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6156176" y="3325907"/>
            <a:ext cx="40878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2400" b="1" dirty="0">
                <a:solidFill>
                  <a:srgbClr val="FFC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업데이트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 서버와 </a:t>
            </a:r>
            <a:endParaRPr lang="en-US" altLang="ko-KR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eaLnBrk="0" latinLnBrk="0" hangingPunct="0">
              <a:lnSpc>
                <a:spcPct val="150000"/>
              </a:lnSpc>
            </a:pP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동기화해</a:t>
            </a:r>
            <a:r>
              <a:rPr lang="en-US" altLang="ko-KR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버전 체크</a:t>
            </a:r>
            <a:r>
              <a:rPr lang="en-US" altLang="ko-KR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</a:p>
          <a:p>
            <a:pPr eaLnBrk="0" latinLnBrk="0" hangingPunct="0">
              <a:lnSpc>
                <a:spcPct val="150000"/>
              </a:lnSpc>
            </a:pP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	</a:t>
            </a:r>
          </a:p>
        </p:txBody>
      </p:sp>
      <p:pic>
        <p:nvPicPr>
          <p:cNvPr id="10255" name="Picture 15" descr="fImage69743209169.png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000">
            <a:off x="-445941" y="1494606"/>
            <a:ext cx="2894012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6" name="AutoShape 16"/>
          <p:cNvSpPr>
            <a:spLocks/>
          </p:cNvSpPr>
          <p:nvPr/>
        </p:nvSpPr>
        <p:spPr bwMode="auto">
          <a:xfrm>
            <a:off x="1844675" y="2538413"/>
            <a:ext cx="1730375" cy="533400"/>
          </a:xfrm>
          <a:prstGeom prst="leftRightArrow">
            <a:avLst>
              <a:gd name="adj1" fmla="val 50000"/>
              <a:gd name="adj2" fmla="val 64881"/>
            </a:avLst>
          </a:prstGeom>
          <a:noFill/>
          <a:ln w="12700">
            <a:solidFill>
              <a:srgbClr val="FFFF00"/>
            </a:solidFill>
            <a:miter lim="800000"/>
            <a:headEnd type="none" w="med" len="med"/>
            <a:tailEnd type="none" w="med" len="med"/>
          </a:ln>
          <a:effectLst>
            <a:glow rad="101600">
              <a:srgbClr val="FFFF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0" latinLnBrk="0" hangingPunct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동기화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xmlns="" id="{F89903F1-0642-4C89-8778-E236C21DF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28613"/>
            <a:ext cx="6611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xmlns="" id="{999DACE6-2C5F-4C5C-9102-5D4993627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053286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A569421-D665-4F94-B7C3-6DCD4027A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63" y="2038831"/>
            <a:ext cx="2177780" cy="2065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5B0480-E349-4230-8067-CAB099BE7352}"/>
              </a:ext>
            </a:extLst>
          </p:cNvPr>
          <p:cNvSpPr txBox="1"/>
          <p:nvPr/>
        </p:nvSpPr>
        <p:spPr>
          <a:xfrm rot="642338">
            <a:off x="570132" y="2657932"/>
            <a:ext cx="893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Update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A2442198-798D-41F8-A429-B64C8371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/>
              <a:pPr/>
              <a:t>27</a:t>
            </a:fld>
            <a:endParaRPr lang="en-US" altLang="ko-KR"/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xmlns="" id="{4BCF2A29-31D7-4CD4-9C54-EB108A49EDDA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27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5095875" y="2082800"/>
            <a:ext cx="178766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4000" b="1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Case</a:t>
            </a:r>
            <a:r>
              <a:rPr lang="ko-KR" altLang="en-US" sz="40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-US" altLang="ko-KR" sz="40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4</a:t>
            </a:r>
            <a:endParaRPr lang="ko-KR" altLang="en-US" sz="4000" b="1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1387475" y="2235200"/>
            <a:ext cx="5413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5236715" y="2924944"/>
            <a:ext cx="4087813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sz="24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블루투스 키보드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를 연동해</a:t>
            </a:r>
          </a:p>
          <a:p>
            <a:pPr eaLnBrk="0" latinLnBrk="0" hangingPunct="0">
              <a:lnSpc>
                <a:spcPct val="150000"/>
              </a:lnSpc>
            </a:pP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	건반 디스플레이 대체 가능.</a:t>
            </a:r>
          </a:p>
        </p:txBody>
      </p:sp>
      <p:pic>
        <p:nvPicPr>
          <p:cNvPr id="10253" name="Picture 13" descr="fImage171697083281.png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2373313"/>
            <a:ext cx="809625" cy="812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4" name="Picture 14" descr="fImage1102607096827.jpg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317875"/>
            <a:ext cx="1663700" cy="685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5" name="Picture 15" descr="fImage69743209169.png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000">
            <a:off x="2976563" y="1620838"/>
            <a:ext cx="2894012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6" name="AutoShape 16"/>
          <p:cNvSpPr>
            <a:spLocks/>
          </p:cNvSpPr>
          <p:nvPr/>
        </p:nvSpPr>
        <p:spPr bwMode="auto">
          <a:xfrm>
            <a:off x="1844675" y="2538413"/>
            <a:ext cx="1730375" cy="533400"/>
          </a:xfrm>
          <a:prstGeom prst="leftRightArrow">
            <a:avLst>
              <a:gd name="adj1" fmla="val 50000"/>
              <a:gd name="adj2" fmla="val 64881"/>
            </a:avLst>
          </a:prstGeom>
          <a:noFill/>
          <a:ln w="12700">
            <a:solidFill>
              <a:srgbClr val="FFFF00"/>
            </a:solidFill>
            <a:miter lim="800000"/>
            <a:headEnd type="none" w="med" len="med"/>
            <a:tailEnd type="none" w="med" len="med"/>
          </a:ln>
          <a:effectLst>
            <a:glow rad="101600">
              <a:srgbClr val="FFFF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0" latinLnBrk="0" hangingPunct="0"/>
            <a:r>
              <a:rPr lang="ko-KR" altLang="en-US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연동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xmlns="" id="{F89903F1-0642-4C89-8778-E236C21DF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28613"/>
            <a:ext cx="6611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수행 시나리오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xmlns="" id="{999DACE6-2C5F-4C5C-9102-5D4993627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053286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28B24064-5D50-4DD5-AE9F-D1AC5A93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/>
              <a:pPr/>
              <a:t>28</a:t>
            </a:fld>
            <a:endParaRPr lang="en-US" altLang="ko-KR"/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xmlns="" id="{C25238BC-4827-4E63-AD1A-7C115ED5168E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28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8778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2500313" y="1282700"/>
            <a:ext cx="19288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3600">
                <a:solidFill>
                  <a:srgbClr val="000000"/>
                </a:solidFill>
                <a:latin typeface="Rage Italic" panose="03070502040507070304" pitchFamily="66" charset="0"/>
              </a:rPr>
              <a:t>Diagram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7250951" y="4490392"/>
            <a:ext cx="3857625" cy="3125788"/>
            <a:chOff x="3286" y="2298"/>
            <a:chExt cx="2430" cy="1969"/>
          </a:xfrm>
        </p:grpSpPr>
        <p:sp>
          <p:nvSpPr>
            <p:cNvPr id="11270" name="AutoShape 6"/>
            <p:cNvSpPr>
              <a:spLocks noChangeArrowheads="1"/>
            </p:cNvSpPr>
            <p:nvPr/>
          </p:nvSpPr>
          <p:spPr bwMode="auto">
            <a:xfrm rot="16200000">
              <a:off x="3249" y="3527"/>
              <a:ext cx="410" cy="110"/>
            </a:xfrm>
            <a:prstGeom prst="rightArrow">
              <a:avLst>
                <a:gd name="adj1" fmla="val 50000"/>
                <a:gd name="adj2" fmla="val 49904"/>
              </a:avLst>
            </a:prstGeom>
            <a:solidFill>
              <a:srgbClr val="FFFFFF">
                <a:alpha val="2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1" name="AutoShape 7"/>
            <p:cNvSpPr>
              <a:spLocks noChangeArrowheads="1"/>
            </p:cNvSpPr>
            <p:nvPr/>
          </p:nvSpPr>
          <p:spPr bwMode="auto">
            <a:xfrm rot="16200000">
              <a:off x="3463" y="3336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6627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2" name="AutoShape 8"/>
            <p:cNvSpPr>
              <a:spLocks noChangeArrowheads="1"/>
            </p:cNvSpPr>
            <p:nvPr/>
          </p:nvSpPr>
          <p:spPr bwMode="auto">
            <a:xfrm rot="16200000">
              <a:off x="3724" y="3130"/>
              <a:ext cx="1131" cy="183"/>
            </a:xfrm>
            <a:prstGeom prst="rightArrow">
              <a:avLst>
                <a:gd name="adj1" fmla="val 50000"/>
                <a:gd name="adj2" fmla="val 50015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3" name="AutoShape 9"/>
            <p:cNvSpPr>
              <a:spLocks noChangeArrowheads="1"/>
            </p:cNvSpPr>
            <p:nvPr/>
          </p:nvSpPr>
          <p:spPr bwMode="auto">
            <a:xfrm rot="16200000">
              <a:off x="3202" y="3631"/>
              <a:ext cx="240" cy="72"/>
            </a:xfrm>
            <a:prstGeom prst="rightArrow">
              <a:avLst>
                <a:gd name="adj1" fmla="val 50000"/>
                <a:gd name="adj2" fmla="val 50725"/>
              </a:avLst>
            </a:prstGeom>
            <a:solidFill>
              <a:srgbClr val="FFFFFF">
                <a:alpha val="1607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4" name="AutoShape 10"/>
            <p:cNvSpPr>
              <a:spLocks noChangeArrowheads="1"/>
            </p:cNvSpPr>
            <p:nvPr/>
          </p:nvSpPr>
          <p:spPr bwMode="auto">
            <a:xfrm rot="16200000">
              <a:off x="3353" y="3422"/>
              <a:ext cx="582" cy="147"/>
            </a:xfrm>
            <a:prstGeom prst="rightArrow">
              <a:avLst>
                <a:gd name="adj1" fmla="val 50000"/>
                <a:gd name="adj2" fmla="val 50021"/>
              </a:avLst>
            </a:prstGeom>
            <a:solidFill>
              <a:srgbClr val="FFFFFF">
                <a:alpha val="3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5" name="AutoShape 11"/>
            <p:cNvSpPr>
              <a:spLocks noChangeArrowheads="1"/>
            </p:cNvSpPr>
            <p:nvPr/>
          </p:nvSpPr>
          <p:spPr bwMode="auto">
            <a:xfrm rot="16200000">
              <a:off x="3582" y="3216"/>
              <a:ext cx="959" cy="183"/>
            </a:xfrm>
            <a:prstGeom prst="rightArrow">
              <a:avLst>
                <a:gd name="adj1" fmla="val 50000"/>
                <a:gd name="adj2" fmla="val 50027"/>
              </a:avLst>
            </a:prstGeom>
            <a:solidFill>
              <a:srgbClr val="FFFFFF">
                <a:alpha val="7725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6" name="AutoShape 12"/>
            <p:cNvSpPr>
              <a:spLocks noChangeArrowheads="1"/>
            </p:cNvSpPr>
            <p:nvPr/>
          </p:nvSpPr>
          <p:spPr bwMode="auto">
            <a:xfrm rot="16200000">
              <a:off x="4612" y="3816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5137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7" name="AutoShape 13"/>
            <p:cNvSpPr>
              <a:spLocks noChangeArrowheads="1"/>
            </p:cNvSpPr>
            <p:nvPr/>
          </p:nvSpPr>
          <p:spPr bwMode="auto">
            <a:xfrm rot="16200000">
              <a:off x="5039" y="4110"/>
              <a:ext cx="205" cy="110"/>
            </a:xfrm>
            <a:prstGeom prst="rightArrow">
              <a:avLst>
                <a:gd name="adj1" fmla="val 50000"/>
                <a:gd name="adj2" fmla="val 50241"/>
              </a:avLst>
            </a:prstGeom>
            <a:solidFill>
              <a:srgbClr val="FFFFFF">
                <a:alpha val="2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8" name="Oval 14"/>
            <p:cNvSpPr>
              <a:spLocks noChangeArrowheads="1"/>
            </p:cNvSpPr>
            <p:nvPr/>
          </p:nvSpPr>
          <p:spPr bwMode="auto">
            <a:xfrm>
              <a:off x="4113" y="2474"/>
              <a:ext cx="342" cy="342"/>
            </a:xfrm>
            <a:prstGeom prst="ellipse">
              <a:avLst/>
            </a:prstGeom>
            <a:solidFill>
              <a:srgbClr val="FFFFFF">
                <a:alpha val="2039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9" name="Oval 15"/>
            <p:cNvSpPr>
              <a:spLocks noChangeArrowheads="1"/>
            </p:cNvSpPr>
            <p:nvPr/>
          </p:nvSpPr>
          <p:spPr bwMode="auto">
            <a:xfrm>
              <a:off x="4973" y="3867"/>
              <a:ext cx="342" cy="343"/>
            </a:xfrm>
            <a:prstGeom prst="ellipse">
              <a:avLst/>
            </a:prstGeom>
            <a:solidFill>
              <a:srgbClr val="FFFFFF">
                <a:alpha val="2039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80" name="Text Box 16"/>
            <p:cNvSpPr txBox="1">
              <a:spLocks noChangeArrowheads="1"/>
            </p:cNvSpPr>
            <p:nvPr/>
          </p:nvSpPr>
          <p:spPr bwMode="auto">
            <a:xfrm>
              <a:off x="3816" y="2298"/>
              <a:ext cx="95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Rage Italic" panose="03070502040507070304" pitchFamily="66" charset="0"/>
                </a:rPr>
                <a:t>Max</a:t>
              </a:r>
            </a:p>
          </p:txBody>
        </p:sp>
        <p:sp>
          <p:nvSpPr>
            <p:cNvPr id="11281" name="Text Box 17"/>
            <p:cNvSpPr txBox="1">
              <a:spLocks noChangeArrowheads="1"/>
            </p:cNvSpPr>
            <p:nvPr/>
          </p:nvSpPr>
          <p:spPr bwMode="auto">
            <a:xfrm>
              <a:off x="5260" y="3935"/>
              <a:ext cx="456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Rage Italic" panose="03070502040507070304" pitchFamily="66" charset="0"/>
                </a:rPr>
                <a:t>Min</a:t>
              </a:r>
            </a:p>
          </p:txBody>
        </p:sp>
      </p:grp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832225" y="5529263"/>
            <a:ext cx="4168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Prices </a:t>
            </a:r>
            <a:r>
              <a:rPr lang="ko-KR" altLang="en-US" sz="2000" i="1">
                <a:solidFill>
                  <a:srgbClr val="000000"/>
                </a:solidFill>
                <a:latin typeface="Rage Italic" panose="03070502040507070304" pitchFamily="66" charset="0"/>
              </a:rPr>
              <a:t>have</a:t>
            </a:r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 declined </a:t>
            </a:r>
            <a:r>
              <a:rPr lang="ko-KR" altLang="en-US" sz="2000" i="1">
                <a:solidFill>
                  <a:srgbClr val="000000"/>
                </a:solidFill>
                <a:latin typeface="Rage Italic" panose="03070502040507070304" pitchFamily="66" charset="0"/>
              </a:rPr>
              <a:t>to</a:t>
            </a:r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 </a:t>
            </a:r>
            <a:r>
              <a:rPr lang="ko-KR" altLang="en-US" sz="2000" i="1">
                <a:solidFill>
                  <a:srgbClr val="000000"/>
                </a:solidFill>
                <a:latin typeface="Rage Italic" panose="03070502040507070304" pitchFamily="66" charset="0"/>
              </a:rPr>
              <a:t>record</a:t>
            </a:r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 lows.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868662" y="328613"/>
            <a:ext cx="629531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4.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구성도 </a:t>
            </a:r>
            <a:r>
              <a:rPr lang="en-US" altLang="ko-KR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 HW</a:t>
            </a:r>
            <a:endParaRPr lang="ko-KR" altLang="en-US" sz="44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9A8489F-8720-403F-B60F-F488810AF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8" y="1334431"/>
            <a:ext cx="8614117" cy="4773858"/>
          </a:xfrm>
          <a:prstGeom prst="rect">
            <a:avLst/>
          </a:prstGeom>
        </p:spPr>
      </p:pic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xmlns="" id="{516526FE-911D-40AD-BA1C-4D01F575894A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29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hlinkClick r:id="" action="ppaction://noaction"/>
          </p:cNvPr>
          <p:cNvSpPr/>
          <p:nvPr/>
        </p:nvSpPr>
        <p:spPr>
          <a:xfrm>
            <a:off x="8388424" y="143371"/>
            <a:ext cx="585170" cy="4773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13" descr="fImage1236691665724.pn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5043488"/>
            <a:ext cx="1738313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Text Box 17"/>
          <p:cNvSpPr txBox="1">
            <a:spLocks noChangeArrowheads="1"/>
          </p:cNvSpPr>
          <p:nvPr/>
        </p:nvSpPr>
        <p:spPr bwMode="auto">
          <a:xfrm>
            <a:off x="1910607" y="0"/>
            <a:ext cx="526137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1. </a:t>
            </a:r>
            <a:r>
              <a:rPr lang="ko-KR" altLang="en-US" sz="3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졸업 연구 개요</a:t>
            </a:r>
            <a:endParaRPr lang="ko-KR" altLang="en-US" sz="40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5128" name="Picture 8" descr="fImage2364131141.png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561" y="1916832"/>
            <a:ext cx="1185863" cy="1201738"/>
          </a:xfrm>
          <a:prstGeom prst="rect">
            <a:avLst/>
          </a:prstGeom>
          <a:noFill/>
          <a:ln>
            <a:noFill/>
          </a:ln>
          <a:effectLst>
            <a:glow rad="635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B38CF0C-2174-4C38-ADB0-6844A085C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521" y="6349727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</a:t>
            </a:r>
            <a:r>
              <a:rPr lang="en-US" altLang="ko-KR" sz="2000" dirty="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, explain about the pictures.</a:t>
            </a:r>
            <a:endParaRPr lang="ko-KR" altLang="en-US" sz="2000" dirty="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xmlns="" id="{9D2B8EED-E8C2-448C-8C40-21719D260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3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9E8265-ADA7-4A04-804C-9800E9D2D2A4}"/>
              </a:ext>
            </a:extLst>
          </p:cNvPr>
          <p:cNvSpPr txBox="1"/>
          <p:nvPr/>
        </p:nvSpPr>
        <p:spPr>
          <a:xfrm>
            <a:off x="827269" y="1731580"/>
            <a:ext cx="453681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청각장애인에 대한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수요조사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필요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청각장애인의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의견수렴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필요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조사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필요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현황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제시 할 것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근거 자료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제시 필요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표현 방법의 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유용성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의문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A38B7C3B-7B6E-4CB7-897A-1539D838F388}"/>
              </a:ext>
            </a:extLst>
          </p:cNvPr>
          <p:cNvSpPr/>
          <p:nvPr/>
        </p:nvSpPr>
        <p:spPr>
          <a:xfrm>
            <a:off x="763471" y="952013"/>
            <a:ext cx="1600821" cy="4607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 Box 15">
            <a:extLst>
              <a:ext uri="{FF2B5EF4-FFF2-40B4-BE49-F238E27FC236}">
                <a16:creationId xmlns:a16="http://schemas.microsoft.com/office/drawing/2014/main" xmlns="" id="{79C38176-DF4D-4740-89A5-E44A13C00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471" y="812726"/>
            <a:ext cx="1600821" cy="869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>
              <a:lnSpc>
                <a:spcPct val="150000"/>
              </a:lnSpc>
              <a:spcBef>
                <a:spcPct val="0"/>
              </a:spcBef>
              <a:buClr>
                <a:srgbClr val="FFFFFF"/>
              </a:buClr>
              <a:buNone/>
            </a:pPr>
            <a:r>
              <a:rPr lang="ko-KR" altLang="en-US" sz="18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endParaRPr lang="ko-KR" altLang="en-US" sz="1800" dirty="0">
              <a:solidFill>
                <a:srgbClr val="FFFF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eaLnBrk="1" latinLnBrk="0">
              <a:lnSpc>
                <a:spcPct val="150000"/>
              </a:lnSpc>
              <a:spcBef>
                <a:spcPct val="0"/>
              </a:spcBef>
              <a:buClr>
                <a:srgbClr val="FFFFFF"/>
              </a:buClr>
              <a:buFont typeface="Wingdings" panose="05000000000000000000" pitchFamily="2" charset="2"/>
              <a:buChar char=""/>
            </a:pPr>
            <a:endParaRPr lang="ko-KR" altLang="en-US" sz="1800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4395E70-3157-4890-9037-FB1A15075270}"/>
              </a:ext>
            </a:extLst>
          </p:cNvPr>
          <p:cNvSpPr txBox="1"/>
          <p:nvPr/>
        </p:nvSpPr>
        <p:spPr>
          <a:xfrm>
            <a:off x="763471" y="952013"/>
            <a:ext cx="1621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지적사항</a:t>
            </a:r>
            <a:endParaRPr lang="ko-KR" altLang="en-US" sz="2800" b="1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2500313" y="1282700"/>
            <a:ext cx="19288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3600">
                <a:solidFill>
                  <a:srgbClr val="000000"/>
                </a:solidFill>
                <a:latin typeface="Rage Italic" panose="03070502040507070304" pitchFamily="66" charset="0"/>
              </a:rPr>
              <a:t>Diagram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7250951" y="4490392"/>
            <a:ext cx="3857625" cy="3125788"/>
            <a:chOff x="3286" y="2298"/>
            <a:chExt cx="2430" cy="1969"/>
          </a:xfrm>
        </p:grpSpPr>
        <p:sp>
          <p:nvSpPr>
            <p:cNvPr id="11270" name="AutoShape 6"/>
            <p:cNvSpPr>
              <a:spLocks noChangeArrowheads="1"/>
            </p:cNvSpPr>
            <p:nvPr/>
          </p:nvSpPr>
          <p:spPr bwMode="auto">
            <a:xfrm rot="16200000">
              <a:off x="3249" y="3527"/>
              <a:ext cx="410" cy="110"/>
            </a:xfrm>
            <a:prstGeom prst="rightArrow">
              <a:avLst>
                <a:gd name="adj1" fmla="val 50000"/>
                <a:gd name="adj2" fmla="val 49904"/>
              </a:avLst>
            </a:prstGeom>
            <a:solidFill>
              <a:srgbClr val="FFFFFF">
                <a:alpha val="2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1" name="AutoShape 7"/>
            <p:cNvSpPr>
              <a:spLocks noChangeArrowheads="1"/>
            </p:cNvSpPr>
            <p:nvPr/>
          </p:nvSpPr>
          <p:spPr bwMode="auto">
            <a:xfrm rot="16200000">
              <a:off x="3463" y="3336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6627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2" name="AutoShape 8"/>
            <p:cNvSpPr>
              <a:spLocks noChangeArrowheads="1"/>
            </p:cNvSpPr>
            <p:nvPr/>
          </p:nvSpPr>
          <p:spPr bwMode="auto">
            <a:xfrm rot="16200000">
              <a:off x="3724" y="3130"/>
              <a:ext cx="1131" cy="183"/>
            </a:xfrm>
            <a:prstGeom prst="rightArrow">
              <a:avLst>
                <a:gd name="adj1" fmla="val 50000"/>
                <a:gd name="adj2" fmla="val 50015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3" name="AutoShape 9"/>
            <p:cNvSpPr>
              <a:spLocks noChangeArrowheads="1"/>
            </p:cNvSpPr>
            <p:nvPr/>
          </p:nvSpPr>
          <p:spPr bwMode="auto">
            <a:xfrm rot="16200000">
              <a:off x="3202" y="3631"/>
              <a:ext cx="240" cy="72"/>
            </a:xfrm>
            <a:prstGeom prst="rightArrow">
              <a:avLst>
                <a:gd name="adj1" fmla="val 50000"/>
                <a:gd name="adj2" fmla="val 50725"/>
              </a:avLst>
            </a:prstGeom>
            <a:solidFill>
              <a:srgbClr val="FFFFFF">
                <a:alpha val="1607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4" name="AutoShape 10"/>
            <p:cNvSpPr>
              <a:spLocks noChangeArrowheads="1"/>
            </p:cNvSpPr>
            <p:nvPr/>
          </p:nvSpPr>
          <p:spPr bwMode="auto">
            <a:xfrm rot="16200000">
              <a:off x="3353" y="3422"/>
              <a:ext cx="582" cy="147"/>
            </a:xfrm>
            <a:prstGeom prst="rightArrow">
              <a:avLst>
                <a:gd name="adj1" fmla="val 50000"/>
                <a:gd name="adj2" fmla="val 50021"/>
              </a:avLst>
            </a:prstGeom>
            <a:solidFill>
              <a:srgbClr val="FFFFFF">
                <a:alpha val="3803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5" name="AutoShape 11"/>
            <p:cNvSpPr>
              <a:spLocks noChangeArrowheads="1"/>
            </p:cNvSpPr>
            <p:nvPr/>
          </p:nvSpPr>
          <p:spPr bwMode="auto">
            <a:xfrm rot="16200000">
              <a:off x="3582" y="3216"/>
              <a:ext cx="959" cy="183"/>
            </a:xfrm>
            <a:prstGeom prst="rightArrow">
              <a:avLst>
                <a:gd name="adj1" fmla="val 50000"/>
                <a:gd name="adj2" fmla="val 50027"/>
              </a:avLst>
            </a:prstGeom>
            <a:solidFill>
              <a:srgbClr val="FFFFFF">
                <a:alpha val="7725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6" name="AutoShape 12"/>
            <p:cNvSpPr>
              <a:spLocks noChangeArrowheads="1"/>
            </p:cNvSpPr>
            <p:nvPr/>
          </p:nvSpPr>
          <p:spPr bwMode="auto">
            <a:xfrm rot="16200000">
              <a:off x="4612" y="3816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5137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7" name="AutoShape 13"/>
            <p:cNvSpPr>
              <a:spLocks noChangeArrowheads="1"/>
            </p:cNvSpPr>
            <p:nvPr/>
          </p:nvSpPr>
          <p:spPr bwMode="auto">
            <a:xfrm rot="16200000">
              <a:off x="5039" y="4110"/>
              <a:ext cx="205" cy="110"/>
            </a:xfrm>
            <a:prstGeom prst="rightArrow">
              <a:avLst>
                <a:gd name="adj1" fmla="val 50000"/>
                <a:gd name="adj2" fmla="val 50241"/>
              </a:avLst>
            </a:prstGeom>
            <a:solidFill>
              <a:srgbClr val="FFFFFF">
                <a:alpha val="2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8" name="Oval 14"/>
            <p:cNvSpPr>
              <a:spLocks noChangeArrowheads="1"/>
            </p:cNvSpPr>
            <p:nvPr/>
          </p:nvSpPr>
          <p:spPr bwMode="auto">
            <a:xfrm>
              <a:off x="4113" y="2474"/>
              <a:ext cx="342" cy="342"/>
            </a:xfrm>
            <a:prstGeom prst="ellipse">
              <a:avLst/>
            </a:prstGeom>
            <a:solidFill>
              <a:srgbClr val="FFFFFF">
                <a:alpha val="2039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79" name="Oval 15"/>
            <p:cNvSpPr>
              <a:spLocks noChangeArrowheads="1"/>
            </p:cNvSpPr>
            <p:nvPr/>
          </p:nvSpPr>
          <p:spPr bwMode="auto">
            <a:xfrm>
              <a:off x="4973" y="3867"/>
              <a:ext cx="342" cy="343"/>
            </a:xfrm>
            <a:prstGeom prst="ellipse">
              <a:avLst/>
            </a:prstGeom>
            <a:solidFill>
              <a:srgbClr val="FFFFFF">
                <a:alpha val="2039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280" name="Text Box 16"/>
            <p:cNvSpPr txBox="1">
              <a:spLocks noChangeArrowheads="1"/>
            </p:cNvSpPr>
            <p:nvPr/>
          </p:nvSpPr>
          <p:spPr bwMode="auto">
            <a:xfrm>
              <a:off x="3816" y="2298"/>
              <a:ext cx="95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Rage Italic" panose="03070502040507070304" pitchFamily="66" charset="0"/>
                </a:rPr>
                <a:t>Max</a:t>
              </a:r>
            </a:p>
          </p:txBody>
        </p:sp>
        <p:sp>
          <p:nvSpPr>
            <p:cNvPr id="11281" name="Text Box 17"/>
            <p:cNvSpPr txBox="1">
              <a:spLocks noChangeArrowheads="1"/>
            </p:cNvSpPr>
            <p:nvPr/>
          </p:nvSpPr>
          <p:spPr bwMode="auto">
            <a:xfrm>
              <a:off x="5260" y="3935"/>
              <a:ext cx="456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Rage Italic" panose="03070502040507070304" pitchFamily="66" charset="0"/>
                </a:rPr>
                <a:t>Min</a:t>
              </a:r>
            </a:p>
          </p:txBody>
        </p:sp>
      </p:grp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832225" y="5529263"/>
            <a:ext cx="4168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Prices </a:t>
            </a:r>
            <a:r>
              <a:rPr lang="ko-KR" altLang="en-US" sz="2000" i="1">
                <a:solidFill>
                  <a:srgbClr val="000000"/>
                </a:solidFill>
                <a:latin typeface="Rage Italic" panose="03070502040507070304" pitchFamily="66" charset="0"/>
              </a:rPr>
              <a:t>have</a:t>
            </a:r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 declined </a:t>
            </a:r>
            <a:r>
              <a:rPr lang="ko-KR" altLang="en-US" sz="2000" i="1">
                <a:solidFill>
                  <a:srgbClr val="000000"/>
                </a:solidFill>
                <a:latin typeface="Rage Italic" panose="03070502040507070304" pitchFamily="66" charset="0"/>
              </a:rPr>
              <a:t>to</a:t>
            </a:r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 </a:t>
            </a:r>
            <a:r>
              <a:rPr lang="ko-KR" altLang="en-US" sz="2000" i="1">
                <a:solidFill>
                  <a:srgbClr val="000000"/>
                </a:solidFill>
                <a:latin typeface="Rage Italic" panose="03070502040507070304" pitchFamily="66" charset="0"/>
              </a:rPr>
              <a:t>record</a:t>
            </a:r>
            <a:r>
              <a:rPr lang="ko-KR" altLang="en-US" sz="2000">
                <a:solidFill>
                  <a:srgbClr val="000000"/>
                </a:solidFill>
                <a:latin typeface="Rage Italic" panose="03070502040507070304" pitchFamily="66" charset="0"/>
              </a:rPr>
              <a:t> lows.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868662" y="328613"/>
            <a:ext cx="619272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4.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시스템 구성도 </a:t>
            </a:r>
            <a:r>
              <a:rPr lang="en-US" altLang="ko-KR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 SW</a:t>
            </a:r>
            <a:endParaRPr lang="ko-KR" altLang="en-US" sz="44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xmlns="" id="{5366DF51-D9D9-45BB-95CD-FE5638CF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30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2E8EA38-6F39-40D6-8833-476A05111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028"/>
            <a:ext cx="9144000" cy="437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538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664828" y="88756"/>
            <a:ext cx="359104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66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6600" dirty="0" smtClean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ko-KR" altLang="en-US" sz="4400" dirty="0" smtClean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ko-KR" altLang="en-US" sz="4400" dirty="0">
              <a:solidFill>
                <a:srgbClr val="F2F2F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323528" y="1772816"/>
            <a:ext cx="806489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완료한 기능</a:t>
            </a:r>
            <a:endParaRPr lang="en-US" altLang="ko-KR" sz="2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박자 구현 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건반 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시각표현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스펙트럼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개발할 기능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상세 옵션 설정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채보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/ 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글자 체계 그래픽</a:t>
            </a:r>
            <a:endParaRPr lang="en-US" altLang="ko-KR" sz="2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개발에서 제외할 기능</a:t>
            </a:r>
            <a:endParaRPr lang="en-US" altLang="ko-KR" sz="2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FDA9DF02-4EBA-46E3-87B3-B952B4FD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2EA-9653-47B6-AC18-D629D1E6325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31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xmlns="" id="{776FFD22-35AE-4502-AD3D-E8FD0586E74C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31</a:t>
            </a:fld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33829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619671" y="88756"/>
            <a:ext cx="56813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66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및 방법</a:t>
            </a:r>
          </a:p>
        </p:txBody>
      </p:sp>
      <p:sp>
        <p:nvSpPr>
          <p:cNvPr id="30" name="TextBox 29"/>
          <p:cNvSpPr txBox="1"/>
          <p:nvPr/>
        </p:nvSpPr>
        <p:spPr>
          <a:xfrm flipH="1">
            <a:off x="539552" y="3789040"/>
            <a:ext cx="167117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Android Studio</a:t>
            </a:r>
          </a:p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 2017.3</a:t>
            </a:r>
          </a:p>
        </p:txBody>
      </p:sp>
      <p:sp>
        <p:nvSpPr>
          <p:cNvPr id="31" name="TextBox 30"/>
          <p:cNvSpPr txBox="1"/>
          <p:nvPr/>
        </p:nvSpPr>
        <p:spPr>
          <a:xfrm flipH="1">
            <a:off x="6532340" y="3861048"/>
            <a:ext cx="21602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HW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Higher than 5.0 </a:t>
            </a:r>
            <a:r>
              <a:rPr lang="en-US" altLang="ko-KR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android OS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19" y="1515683"/>
            <a:ext cx="2697697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515683"/>
            <a:ext cx="2489448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톱니 모양의 오른쪽 화살표 6"/>
          <p:cNvSpPr/>
          <p:nvPr/>
        </p:nvSpPr>
        <p:spPr>
          <a:xfrm>
            <a:off x="3491880" y="1700808"/>
            <a:ext cx="2088232" cy="576064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톱니 모양의 오른쪽 화살표 27"/>
          <p:cNvSpPr/>
          <p:nvPr/>
        </p:nvSpPr>
        <p:spPr>
          <a:xfrm rot="10800000">
            <a:off x="3488533" y="2595894"/>
            <a:ext cx="2088232" cy="576064"/>
          </a:xfrm>
          <a:prstGeom prst="notched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539552" y="5229200"/>
            <a:ext cx="7992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Android – UI control</a:t>
            </a:r>
          </a:p>
          <a:p>
            <a:pPr algn="ctr"/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 - Main function control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FDA9DF02-4EBA-46E3-87B3-B952B4FD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2EA-9653-47B6-AC18-D629D1E6325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32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xmlns="" id="{776FFD22-35AE-4502-AD3D-E8FD0586E74C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32</a:t>
            </a:fld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9917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619671" y="88756"/>
            <a:ext cx="56813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66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및 방법</a:t>
            </a:r>
          </a:p>
        </p:txBody>
      </p:sp>
      <p:sp>
        <p:nvSpPr>
          <p:cNvPr id="32" name="TextBox 31"/>
          <p:cNvSpPr txBox="1"/>
          <p:nvPr/>
        </p:nvSpPr>
        <p:spPr>
          <a:xfrm flipH="1">
            <a:off x="539552" y="5229200"/>
            <a:ext cx="7992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AMP</a:t>
            </a:r>
          </a:p>
          <a:p>
            <a:pPr algn="ctr"/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MySQL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PHP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ABFC5AD-3597-4F8C-9F70-B1CDC47BF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12" y="1247801"/>
            <a:ext cx="4902280" cy="393034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F9E1C74B-663E-4EDD-B1C4-8A03E0A8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2EA-9653-47B6-AC18-D629D1E6325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33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xmlns="" id="{BEE8AB73-D052-4FAE-983B-A67E6BB01FE0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33</a:t>
            </a:fld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4675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398F973-9EFF-4385-A9D3-DA2F9DDC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268761"/>
            <a:ext cx="4716015" cy="4777233"/>
          </a:xfrm>
          <a:prstGeom prst="rect">
            <a:avLst/>
          </a:prstGeom>
        </p:spPr>
      </p:pic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619671" y="88756"/>
            <a:ext cx="56813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6</a:t>
            </a:r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 환경 및 방법</a:t>
            </a:r>
          </a:p>
        </p:txBody>
      </p:sp>
      <p:sp>
        <p:nvSpPr>
          <p:cNvPr id="12304" name="Rectangle 16"/>
          <p:cNvSpPr>
            <a:spLocks noChangeArrowheads="1"/>
          </p:cNvSpPr>
          <p:nvPr/>
        </p:nvSpPr>
        <p:spPr bwMode="auto">
          <a:xfrm>
            <a:off x="827584" y="1268760"/>
            <a:ext cx="306205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ko-KR" altLang="en-US" sz="2000" dirty="0">
                <a:solidFill>
                  <a:schemeClr val="bg1"/>
                </a:solidFill>
                <a:effectLst>
                  <a:glow rad="139700">
                    <a:srgbClr val="92D050">
                      <a:alpha val="40000"/>
                    </a:srgbClr>
                  </a:glow>
                </a:effectLst>
                <a:latin typeface="Rage Italic" panose="03070502040507070304" pitchFamily="66" charset="0"/>
              </a:rPr>
              <a:t>버전 관리</a:t>
            </a:r>
            <a:r>
              <a:rPr lang="ko-KR" altLang="en-US" sz="2000" dirty="0">
                <a:solidFill>
                  <a:srgbClr val="FFFFFF"/>
                </a:solidFill>
                <a:latin typeface="Rage Italic" panose="03070502040507070304" pitchFamily="66" charset="0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2000" dirty="0">
                <a:solidFill>
                  <a:srgbClr val="FFFFFF"/>
                </a:solidFill>
                <a:latin typeface="Rage Italic" panose="03070502040507070304" pitchFamily="66" charset="0"/>
              </a:rPr>
              <a:t> </a:t>
            </a:r>
            <a:r>
              <a:rPr lang="ko-KR" altLang="en-US" sz="3600" b="1" spc="300" dirty="0" err="1">
                <a:solidFill>
                  <a:srgbClr val="FFFFFF"/>
                </a:solidFill>
                <a:effectLst>
                  <a:glow rad="139700">
                    <a:srgbClr val="FFC000">
                      <a:alpha val="40000"/>
                    </a:srgbClr>
                  </a:glow>
                </a:effectLst>
                <a:latin typeface="Vladimir Script" panose="03050402040407070305" pitchFamily="66" charset="0"/>
              </a:rPr>
              <a:t>G</a:t>
            </a:r>
            <a:r>
              <a:rPr lang="ko-KR" altLang="en-US" sz="3200" spc="300" dirty="0" err="1">
                <a:solidFill>
                  <a:srgbClr val="FFFFFF"/>
                </a:solidFill>
                <a:effectLst>
                  <a:glow rad="139700">
                    <a:srgbClr val="FFC000">
                      <a:alpha val="40000"/>
                    </a:srgbClr>
                  </a:glow>
                </a:effectLst>
                <a:latin typeface="Vladimir Script" panose="03050402040407070305" pitchFamily="66" charset="0"/>
              </a:rPr>
              <a:t>it</a:t>
            </a:r>
            <a:r>
              <a:rPr lang="ko-KR" altLang="en-US" sz="3200" spc="300" dirty="0">
                <a:solidFill>
                  <a:srgbClr val="FFFFFF"/>
                </a:solidFill>
                <a:effectLst>
                  <a:glow rad="139700">
                    <a:srgbClr val="FFC000">
                      <a:alpha val="40000"/>
                    </a:srgbClr>
                  </a:glow>
                </a:effectLst>
                <a:latin typeface="Vladimir Script" panose="03050402040407070305" pitchFamily="66" charset="0"/>
              </a:rPr>
              <a:t> </a:t>
            </a:r>
            <a:r>
              <a:rPr lang="ko-KR" altLang="en-US" sz="3600" b="1" spc="300" dirty="0" err="1">
                <a:solidFill>
                  <a:srgbClr val="FFFFFF"/>
                </a:solidFill>
                <a:effectLst>
                  <a:glow rad="139700">
                    <a:srgbClr val="FFC000">
                      <a:alpha val="40000"/>
                    </a:srgbClr>
                  </a:glow>
                </a:effectLst>
                <a:latin typeface="Vladimir Script" panose="03050402040407070305" pitchFamily="66" charset="0"/>
              </a:rPr>
              <a:t>H</a:t>
            </a:r>
            <a:r>
              <a:rPr lang="ko-KR" altLang="en-US" sz="3200" spc="300" dirty="0" err="1">
                <a:solidFill>
                  <a:srgbClr val="FFFFFF"/>
                </a:solidFill>
                <a:effectLst>
                  <a:glow rad="139700">
                    <a:srgbClr val="FFC000">
                      <a:alpha val="40000"/>
                    </a:srgbClr>
                  </a:glow>
                </a:effectLst>
                <a:latin typeface="Vladimir Script" panose="03050402040407070305" pitchFamily="66" charset="0"/>
              </a:rPr>
              <a:t>ub</a:t>
            </a:r>
            <a:endParaRPr lang="ko-KR" altLang="en-US" sz="2000" spc="300" dirty="0">
              <a:solidFill>
                <a:srgbClr val="FFFFFF"/>
              </a:solidFill>
              <a:effectLst>
                <a:glow rad="139700">
                  <a:srgbClr val="FFC000">
                    <a:alpha val="40000"/>
                  </a:srgbClr>
                </a:glow>
              </a:effectLst>
              <a:latin typeface="Vladimir Script" panose="03050402040407070305" pitchFamily="66" charset="0"/>
            </a:endParaRPr>
          </a:p>
        </p:txBody>
      </p:sp>
      <p:sp>
        <p:nvSpPr>
          <p:cNvPr id="12306" name="Text Box 18"/>
          <p:cNvSpPr txBox="1">
            <a:spLocks noChangeArrowheads="1"/>
          </p:cNvSpPr>
          <p:nvPr/>
        </p:nvSpPr>
        <p:spPr bwMode="auto">
          <a:xfrm>
            <a:off x="683568" y="2792413"/>
            <a:ext cx="4319588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latinLnBrk="0" hangingPunct="0"/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https://github.com/</a:t>
            </a:r>
            <a:b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Hyunibang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/</a:t>
            </a: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Comprehensive-design</a:t>
            </a:r>
            <a:endParaRPr lang="ko-KR" altLang="en-US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2308" name="Group 20"/>
          <p:cNvGrpSpPr>
            <a:grpSpLocks/>
          </p:cNvGrpSpPr>
          <p:nvPr/>
        </p:nvGrpSpPr>
        <p:grpSpPr bwMode="auto">
          <a:xfrm>
            <a:off x="467544" y="2214637"/>
            <a:ext cx="1458913" cy="422275"/>
            <a:chOff x="338" y="1413"/>
            <a:chExt cx="919" cy="266"/>
          </a:xfrm>
          <a:effectLst>
            <a:glow rad="101600">
              <a:srgbClr val="FF0000">
                <a:alpha val="40000"/>
              </a:srgbClr>
            </a:glow>
          </a:effectLst>
        </p:grpSpPr>
        <p:sp>
          <p:nvSpPr>
            <p:cNvPr id="12305" name="Rectangle 17"/>
            <p:cNvSpPr>
              <a:spLocks noChangeArrowheads="1"/>
            </p:cNvSpPr>
            <p:nvPr/>
          </p:nvSpPr>
          <p:spPr bwMode="auto">
            <a:xfrm>
              <a:off x="338" y="1413"/>
              <a:ext cx="91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2000" dirty="0" err="1">
                  <a:solidFill>
                    <a:srgbClr val="FFFFFF"/>
                  </a:solidFill>
                  <a:latin typeface="Rage Italic" panose="03070502040507070304" pitchFamily="66" charset="0"/>
                </a:rPr>
                <a:t>Repository</a:t>
              </a:r>
              <a:endParaRPr lang="ko-KR" altLang="en-US" sz="2000" dirty="0">
                <a:solidFill>
                  <a:srgbClr val="FFFFFF"/>
                </a:solidFill>
                <a:latin typeface="Rage Italic" panose="03070502040507070304" pitchFamily="66" charset="0"/>
              </a:endParaRPr>
            </a:p>
          </p:txBody>
        </p:sp>
        <p:sp>
          <p:nvSpPr>
            <p:cNvPr id="12307" name="AutoShape 19"/>
            <p:cNvSpPr>
              <a:spLocks noChangeArrowheads="1"/>
            </p:cNvSpPr>
            <p:nvPr/>
          </p:nvSpPr>
          <p:spPr bwMode="auto">
            <a:xfrm flipH="1">
              <a:off x="340" y="1413"/>
              <a:ext cx="917" cy="266"/>
            </a:xfrm>
            <a:prstGeom prst="wedgeRectCallout">
              <a:avLst>
                <a:gd name="adj1" fmla="val -40296"/>
                <a:gd name="adj2" fmla="val 94310"/>
              </a:avLst>
            </a:prstGeom>
            <a:noFill/>
            <a:ln w="12700" cap="flat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2309" name="Text Box 21"/>
          <p:cNvSpPr txBox="1">
            <a:spLocks noChangeArrowheads="1"/>
          </p:cNvSpPr>
          <p:nvPr/>
        </p:nvSpPr>
        <p:spPr bwMode="auto">
          <a:xfrm>
            <a:off x="836613" y="4473575"/>
            <a:ext cx="3213187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大 팀장 : </a:t>
            </a: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이태건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dixorjs</a:t>
            </a:r>
            <a:endParaRPr lang="ko-KR" altLang="en-US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eaLnBrk="0" latinLnBrk="0" hangingPunct="0">
              <a:lnSpc>
                <a:spcPct val="150000"/>
              </a:lnSpc>
            </a:pPr>
            <a:r>
              <a:rPr lang="ko-KR" altLang="en-US" sz="16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人 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팀원 : 이영현 </a:t>
            </a: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hyunibang</a:t>
            </a:r>
            <a:endParaRPr lang="ko-KR" altLang="en-US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eaLnBrk="0" latinLnBrk="0" hangingPunct="0">
              <a:lnSpc>
                <a:spcPct val="150000"/>
              </a:lnSpc>
            </a:pPr>
            <a:r>
              <a:rPr lang="ko-KR" altLang="en-US" sz="1600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人</a:t>
            </a:r>
            <a:r>
              <a:rPr lang="ko-KR" altLang="en-US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팀원 : 라정우 </a:t>
            </a:r>
            <a:r>
              <a:rPr lang="ko-KR" altLang="en-US" dirty="0" err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LaJungWoo</a:t>
            </a:r>
            <a:endParaRPr lang="ko-KR" altLang="en-US" dirty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grpSp>
        <p:nvGrpSpPr>
          <p:cNvPr id="12310" name="Group 22"/>
          <p:cNvGrpSpPr>
            <a:grpSpLocks/>
          </p:cNvGrpSpPr>
          <p:nvPr/>
        </p:nvGrpSpPr>
        <p:grpSpPr bwMode="auto">
          <a:xfrm>
            <a:off x="498475" y="3886200"/>
            <a:ext cx="1576388" cy="422275"/>
            <a:chOff x="314" y="2448"/>
            <a:chExt cx="993" cy="266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12311" name="Rectangle 23"/>
            <p:cNvSpPr>
              <a:spLocks noChangeArrowheads="1"/>
            </p:cNvSpPr>
            <p:nvPr/>
          </p:nvSpPr>
          <p:spPr bwMode="auto">
            <a:xfrm>
              <a:off x="314" y="2448"/>
              <a:ext cx="99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2000">
                  <a:solidFill>
                    <a:srgbClr val="FFFFFF"/>
                  </a:solidFill>
                  <a:latin typeface="Rage Italic" panose="03070502040507070304" pitchFamily="66" charset="0"/>
                </a:rPr>
                <a:t>Contributor</a:t>
              </a:r>
            </a:p>
          </p:txBody>
        </p:sp>
        <p:sp>
          <p:nvSpPr>
            <p:cNvPr id="12312" name="AutoShape 24"/>
            <p:cNvSpPr>
              <a:spLocks noChangeArrowheads="1"/>
            </p:cNvSpPr>
            <p:nvPr/>
          </p:nvSpPr>
          <p:spPr bwMode="auto">
            <a:xfrm flipH="1">
              <a:off x="341" y="2448"/>
              <a:ext cx="917" cy="266"/>
            </a:xfrm>
            <a:prstGeom prst="wedgeRectCallout">
              <a:avLst>
                <a:gd name="adj1" fmla="val -40296"/>
                <a:gd name="adj2" fmla="val 94310"/>
              </a:avLst>
            </a:prstGeom>
            <a:noFill/>
            <a:ln w="12700" cap="flat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2291" name="Group 3"/>
          <p:cNvGrpSpPr>
            <a:grpSpLocks/>
          </p:cNvGrpSpPr>
          <p:nvPr/>
        </p:nvGrpSpPr>
        <p:grpSpPr bwMode="auto">
          <a:xfrm>
            <a:off x="5826125" y="3683000"/>
            <a:ext cx="3859213" cy="3125788"/>
            <a:chOff x="3670" y="2320"/>
            <a:chExt cx="2431" cy="1969"/>
          </a:xfrm>
        </p:grpSpPr>
        <p:sp>
          <p:nvSpPr>
            <p:cNvPr id="12292" name="AutoShape 4"/>
            <p:cNvSpPr>
              <a:spLocks noChangeArrowheads="1"/>
            </p:cNvSpPr>
            <p:nvPr/>
          </p:nvSpPr>
          <p:spPr bwMode="auto">
            <a:xfrm rot="16200000">
              <a:off x="3634" y="3548"/>
              <a:ext cx="410" cy="111"/>
            </a:xfrm>
            <a:prstGeom prst="rightArrow">
              <a:avLst>
                <a:gd name="adj1" fmla="val 50000"/>
                <a:gd name="adj2" fmla="val 49454"/>
              </a:avLst>
            </a:prstGeom>
            <a:solidFill>
              <a:srgbClr val="FFFFFF">
                <a:alpha val="2078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293" name="AutoShape 5"/>
            <p:cNvSpPr>
              <a:spLocks noChangeArrowheads="1"/>
            </p:cNvSpPr>
            <p:nvPr/>
          </p:nvSpPr>
          <p:spPr bwMode="auto">
            <a:xfrm rot="16200000">
              <a:off x="3847" y="3358"/>
              <a:ext cx="754" cy="148"/>
            </a:xfrm>
            <a:prstGeom prst="rightArrow">
              <a:avLst>
                <a:gd name="adj1" fmla="val 50000"/>
                <a:gd name="adj2" fmla="val 49696"/>
              </a:avLst>
            </a:prstGeom>
            <a:solidFill>
              <a:srgbClr val="FFFFFF">
                <a:alpha val="6627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294" name="AutoShape 6"/>
            <p:cNvSpPr>
              <a:spLocks noChangeArrowheads="1"/>
            </p:cNvSpPr>
            <p:nvPr/>
          </p:nvSpPr>
          <p:spPr bwMode="auto">
            <a:xfrm rot="16200000">
              <a:off x="4109" y="3152"/>
              <a:ext cx="1130" cy="184"/>
            </a:xfrm>
            <a:prstGeom prst="rightArrow">
              <a:avLst>
                <a:gd name="adj1" fmla="val 50000"/>
                <a:gd name="adj2" fmla="val 49699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295" name="AutoShape 7"/>
            <p:cNvSpPr>
              <a:spLocks noChangeArrowheads="1"/>
            </p:cNvSpPr>
            <p:nvPr/>
          </p:nvSpPr>
          <p:spPr bwMode="auto">
            <a:xfrm rot="16200000">
              <a:off x="3587" y="3652"/>
              <a:ext cx="240" cy="73"/>
            </a:xfrm>
            <a:prstGeom prst="rightArrow">
              <a:avLst>
                <a:gd name="adj1" fmla="val 50000"/>
                <a:gd name="adj2" fmla="val 50030"/>
              </a:avLst>
            </a:prstGeom>
            <a:solidFill>
              <a:srgbClr val="FFFFFF">
                <a:alpha val="1568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296" name="AutoShape 8"/>
            <p:cNvSpPr>
              <a:spLocks noChangeArrowheads="1"/>
            </p:cNvSpPr>
            <p:nvPr/>
          </p:nvSpPr>
          <p:spPr bwMode="auto">
            <a:xfrm rot="16200000">
              <a:off x="3738" y="3444"/>
              <a:ext cx="582" cy="147"/>
            </a:xfrm>
            <a:prstGeom prst="rightArrow">
              <a:avLst>
                <a:gd name="adj1" fmla="val 50000"/>
                <a:gd name="adj2" fmla="val 50021"/>
              </a:avLst>
            </a:prstGeom>
            <a:solidFill>
              <a:srgbClr val="FFFFFF">
                <a:alpha val="3764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297" name="AutoShape 9"/>
            <p:cNvSpPr>
              <a:spLocks noChangeArrowheads="1"/>
            </p:cNvSpPr>
            <p:nvPr/>
          </p:nvSpPr>
          <p:spPr bwMode="auto">
            <a:xfrm rot="16200000">
              <a:off x="3966" y="3238"/>
              <a:ext cx="959" cy="184"/>
            </a:xfrm>
            <a:prstGeom prst="rightArrow">
              <a:avLst>
                <a:gd name="adj1" fmla="val 50000"/>
                <a:gd name="adj2" fmla="val 49755"/>
              </a:avLst>
            </a:prstGeom>
            <a:solidFill>
              <a:srgbClr val="FFFFFF">
                <a:alpha val="7725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298" name="AutoShape 10"/>
            <p:cNvSpPr>
              <a:spLocks noChangeArrowheads="1"/>
            </p:cNvSpPr>
            <p:nvPr/>
          </p:nvSpPr>
          <p:spPr bwMode="auto">
            <a:xfrm rot="16200000">
              <a:off x="4997" y="3838"/>
              <a:ext cx="754" cy="147"/>
            </a:xfrm>
            <a:prstGeom prst="rightArrow">
              <a:avLst>
                <a:gd name="adj1" fmla="val 50000"/>
                <a:gd name="adj2" fmla="val 50034"/>
              </a:avLst>
            </a:prstGeom>
            <a:solidFill>
              <a:srgbClr val="FFFFFF">
                <a:alpha val="5137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299" name="AutoShape 11"/>
            <p:cNvSpPr>
              <a:spLocks noChangeArrowheads="1"/>
            </p:cNvSpPr>
            <p:nvPr/>
          </p:nvSpPr>
          <p:spPr bwMode="auto">
            <a:xfrm rot="16200000">
              <a:off x="5424" y="4132"/>
              <a:ext cx="205" cy="109"/>
            </a:xfrm>
            <a:prstGeom prst="rightArrow">
              <a:avLst>
                <a:gd name="adj1" fmla="val 50000"/>
                <a:gd name="adj2" fmla="val 50701"/>
              </a:avLst>
            </a:prstGeom>
            <a:solidFill>
              <a:srgbClr val="FFFFFF">
                <a:alpha val="2078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300" name="Oval 12"/>
            <p:cNvSpPr>
              <a:spLocks noChangeArrowheads="1"/>
            </p:cNvSpPr>
            <p:nvPr/>
          </p:nvSpPr>
          <p:spPr bwMode="auto">
            <a:xfrm>
              <a:off x="4497" y="2496"/>
              <a:ext cx="343" cy="34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301" name="Oval 13"/>
            <p:cNvSpPr>
              <a:spLocks noChangeArrowheads="1"/>
            </p:cNvSpPr>
            <p:nvPr/>
          </p:nvSpPr>
          <p:spPr bwMode="auto">
            <a:xfrm>
              <a:off x="5357" y="3889"/>
              <a:ext cx="343" cy="34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4201" y="2320"/>
              <a:ext cx="95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latinLnBrk="0" hangingPunct="0"/>
              <a:r>
                <a:rPr lang="ko-KR" altLang="en-US" sz="1400" b="1">
                  <a:solidFill>
                    <a:srgbClr val="000000"/>
                  </a:solidFill>
                  <a:latin typeface="Rage Italic" panose="03070502040507070304" pitchFamily="66" charset="0"/>
                </a:rPr>
                <a:t>Max</a:t>
              </a:r>
            </a:p>
          </p:txBody>
        </p:sp>
        <p:sp>
          <p:nvSpPr>
            <p:cNvPr id="12303" name="Text Box 15"/>
            <p:cNvSpPr txBox="1">
              <a:spLocks noChangeArrowheads="1"/>
            </p:cNvSpPr>
            <p:nvPr/>
          </p:nvSpPr>
          <p:spPr bwMode="auto">
            <a:xfrm>
              <a:off x="5787" y="3958"/>
              <a:ext cx="1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6" name="TextBox 7">
            <a:extLst>
              <a:ext uri="{FF2B5EF4-FFF2-40B4-BE49-F238E27FC236}">
                <a16:creationId xmlns:a16="http://schemas.microsoft.com/office/drawing/2014/main" xmlns="" id="{3251242F-7F63-458E-AAC1-F4F8A0506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125294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xmlns="" id="{B3ADC9CF-4245-4D24-B89E-323CBCCA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34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001187" y="88756"/>
            <a:ext cx="491833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/>
            <a:r>
              <a:rPr lang="en-US" altLang="ko-KR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7</a:t>
            </a:r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데모 환경 설계</a:t>
            </a:r>
          </a:p>
        </p:txBody>
      </p:sp>
      <p:pic>
        <p:nvPicPr>
          <p:cNvPr id="1026" name="Picture 2" descr="Android 5.0 Lolipop Preview (lpx13d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3600400" cy="481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B69CB10-E04C-4279-A92F-63AF08A82F66}"/>
              </a:ext>
            </a:extLst>
          </p:cNvPr>
          <p:cNvSpPr txBox="1"/>
          <p:nvPr/>
        </p:nvSpPr>
        <p:spPr>
          <a:xfrm>
            <a:off x="3923928" y="1340768"/>
            <a:ext cx="487828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- </a:t>
            </a:r>
            <a:r>
              <a:rPr lang="en-US" altLang="ko-KR" sz="2800" b="1" dirty="0">
                <a:solidFill>
                  <a:schemeClr val="bg1"/>
                </a:solidFill>
              </a:rPr>
              <a:t>Android</a:t>
            </a:r>
            <a:r>
              <a:rPr lang="en-US" altLang="ko-KR" sz="3200" b="1" dirty="0">
                <a:solidFill>
                  <a:schemeClr val="bg1"/>
                </a:solidFill>
              </a:rPr>
              <a:t> 5.0 </a:t>
            </a:r>
            <a:r>
              <a:rPr lang="en-US" altLang="ko-KR" sz="2400" b="1" dirty="0" err="1">
                <a:solidFill>
                  <a:schemeClr val="bg1"/>
                </a:solidFill>
              </a:rPr>
              <a:t>Lolipop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/>
            </a:r>
            <a:br>
              <a:rPr lang="en-US" altLang="ko-KR" sz="3200" b="1" dirty="0">
                <a:solidFill>
                  <a:schemeClr val="bg1"/>
                </a:solidFill>
              </a:rPr>
            </a:br>
            <a:r>
              <a:rPr lang="en-US" altLang="ko-KR" sz="3200" b="1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상위의 플랫폼을 지원하는 모든</a:t>
            </a: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</a:t>
            </a:r>
            <a:r>
              <a:rPr lang="ko-KR" altLang="en-US" sz="2400" dirty="0">
                <a:solidFill>
                  <a:schemeClr val="bg1"/>
                </a:solidFill>
              </a:rPr>
              <a:t>디바이스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사용 가능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en-US" altLang="ko-KR" sz="3200" dirty="0">
              <a:solidFill>
                <a:schemeClr val="bg1"/>
              </a:solidFill>
            </a:endParaRPr>
          </a:p>
          <a:p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- </a:t>
            </a:r>
            <a:r>
              <a:rPr lang="ko-KR" altLang="en-US" sz="3200" dirty="0">
                <a:solidFill>
                  <a:schemeClr val="bg1"/>
                </a:solidFill>
              </a:rPr>
              <a:t>해상도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16:9 </a:t>
            </a:r>
            <a:r>
              <a:rPr lang="ko-KR" altLang="en-US" sz="2800" b="1" dirty="0">
                <a:solidFill>
                  <a:schemeClr val="bg1"/>
                </a:solidFill>
              </a:rPr>
              <a:t>비율</a:t>
            </a:r>
            <a:r>
              <a:rPr lang="en-US" altLang="ko-KR" sz="3200" b="1" dirty="0">
                <a:solidFill>
                  <a:schemeClr val="bg1"/>
                </a:solidFill>
              </a:rPr>
              <a:t/>
            </a:r>
            <a:br>
              <a:rPr lang="en-US" altLang="ko-KR" sz="3200" b="1" dirty="0">
                <a:solidFill>
                  <a:schemeClr val="bg1"/>
                </a:solidFill>
              </a:rPr>
            </a:br>
            <a:r>
              <a:rPr lang="en-US" altLang="ko-KR" sz="3200" b="1" dirty="0">
                <a:solidFill>
                  <a:schemeClr val="bg1"/>
                </a:solidFill>
              </a:rPr>
              <a:t>    </a:t>
            </a:r>
            <a:r>
              <a:rPr lang="ko-KR" altLang="en-US" sz="2800" dirty="0">
                <a:solidFill>
                  <a:schemeClr val="bg1"/>
                </a:solidFill>
              </a:rPr>
              <a:t>최적화 환경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2E56A71E-7986-4B3D-8FFE-F84C92B4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2EA-9653-47B6-AC18-D629D1E63259}" type="slidenum">
              <a:rPr lang="en-US" altLang="ko-KR" smtClean="0"/>
              <a:pPr/>
              <a:t>35</a:t>
            </a:fld>
            <a:endParaRPr lang="en-US" altLang="ko-KR" dirty="0"/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xmlns="" id="{05157F74-41E1-4875-B086-1D42199DDF09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35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9532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26"/>
          <p:cNvSpPr>
            <a:spLocks noChangeArrowheads="1"/>
          </p:cNvSpPr>
          <p:nvPr/>
        </p:nvSpPr>
        <p:spPr bwMode="auto">
          <a:xfrm>
            <a:off x="3357563" y="1643063"/>
            <a:ext cx="239553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3315" name="Text Box 1027"/>
          <p:cNvSpPr txBox="1">
            <a:spLocks noChangeArrowheads="1"/>
          </p:cNvSpPr>
          <p:nvPr/>
        </p:nvSpPr>
        <p:spPr bwMode="auto">
          <a:xfrm>
            <a:off x="1928813" y="1643063"/>
            <a:ext cx="14398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3600">
                <a:solidFill>
                  <a:srgbClr val="000000"/>
                </a:solidFill>
                <a:latin typeface="Rage Italic" panose="03070502040507070304" pitchFamily="66" charset="0"/>
              </a:rPr>
              <a:t>Result</a:t>
            </a:r>
          </a:p>
        </p:txBody>
      </p:sp>
      <p:sp>
        <p:nvSpPr>
          <p:cNvPr id="13316" name="Rectangle 1028"/>
          <p:cNvSpPr>
            <a:spLocks noChangeArrowheads="1"/>
          </p:cNvSpPr>
          <p:nvPr/>
        </p:nvSpPr>
        <p:spPr bwMode="auto">
          <a:xfrm>
            <a:off x="3286125" y="5253038"/>
            <a:ext cx="3267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400">
                <a:solidFill>
                  <a:srgbClr val="000000"/>
                </a:solidFill>
                <a:latin typeface="Rage Italic" panose="03070502040507070304" pitchFamily="66" charset="0"/>
              </a:rPr>
              <a:t>It was a result right enough.</a:t>
            </a:r>
          </a:p>
        </p:txBody>
      </p:sp>
      <p:sp>
        <p:nvSpPr>
          <p:cNvPr id="13317" name="Rectangle 1029"/>
          <p:cNvSpPr>
            <a:spLocks noChangeArrowheads="1"/>
          </p:cNvSpPr>
          <p:nvPr/>
        </p:nvSpPr>
        <p:spPr bwMode="auto">
          <a:xfrm>
            <a:off x="3286125" y="5572125"/>
            <a:ext cx="4392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2400">
                <a:solidFill>
                  <a:srgbClr val="000000"/>
                </a:solidFill>
                <a:latin typeface="Rage Italic" panose="03070502040507070304" pitchFamily="66" charset="0"/>
              </a:rPr>
              <a:t>The result was something of a surprise</a:t>
            </a:r>
          </a:p>
        </p:txBody>
      </p:sp>
      <p:sp>
        <p:nvSpPr>
          <p:cNvPr id="13318" name="Text Box 1030"/>
          <p:cNvSpPr txBox="1">
            <a:spLocks noChangeArrowheads="1"/>
          </p:cNvSpPr>
          <p:nvPr/>
        </p:nvSpPr>
        <p:spPr bwMode="auto">
          <a:xfrm>
            <a:off x="3311525" y="5097463"/>
            <a:ext cx="2617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800">
                <a:solidFill>
                  <a:srgbClr val="000000"/>
                </a:solidFill>
                <a:latin typeface="HY바다L" pitchFamily="18" charset="-127"/>
                <a:ea typeface="HY바다L" pitchFamily="18" charset="-127"/>
              </a:rPr>
              <a:t>파워포인트 클립아트</a:t>
            </a:r>
          </a:p>
        </p:txBody>
      </p:sp>
      <p:sp>
        <p:nvSpPr>
          <p:cNvPr id="13319" name="Text Box 1031"/>
          <p:cNvSpPr txBox="1">
            <a:spLocks noChangeArrowheads="1"/>
          </p:cNvSpPr>
          <p:nvPr/>
        </p:nvSpPr>
        <p:spPr bwMode="auto">
          <a:xfrm>
            <a:off x="2493120" y="328613"/>
            <a:ext cx="359104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8</a:t>
            </a:r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업무 분담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457606"/>
              </p:ext>
            </p:extLst>
          </p:nvPr>
        </p:nvGraphicFramePr>
        <p:xfrm>
          <a:off x="1" y="1772816"/>
          <a:ext cx="9143999" cy="4507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2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752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752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752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90146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이태건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라정우</a:t>
                      </a:r>
                      <a:endParaRPr lang="ko-KR" altLang="en-US" sz="2000" b="1" dirty="0"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이영현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01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자료수집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Unity</a:t>
                      </a:r>
                      <a:r>
                        <a:rPr lang="en-US" altLang="ko-KR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2D / Android UI</a:t>
                      </a:r>
                      <a:endParaRPr lang="ko-KR" altLang="en-US" sz="16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Unity</a:t>
                      </a:r>
                      <a:r>
                        <a:rPr lang="en-US" altLang="ko-KR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2D / </a:t>
                      </a:r>
                      <a:r>
                        <a:rPr lang="ko-KR" altLang="en-US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도형 체계 알고리즘</a:t>
                      </a:r>
                      <a:endParaRPr lang="ko-KR" altLang="en-US" sz="16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Unity 2D graphic</a:t>
                      </a:r>
                      <a:r>
                        <a:rPr lang="en-US" altLang="ko-KR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effect</a:t>
                      </a:r>
                      <a:endParaRPr lang="ko-KR" altLang="en-US" sz="16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01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설계</a:t>
                      </a:r>
                    </a:p>
                  </a:txBody>
                  <a:tcPr anchor="ctr"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웹</a:t>
                      </a:r>
                      <a:r>
                        <a:rPr lang="en-US" altLang="ko-KR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&amp;</a:t>
                      </a:r>
                      <a:r>
                        <a:rPr lang="ko-KR" altLang="en-US" sz="1600" b="1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앱</a:t>
                      </a:r>
                      <a:r>
                        <a:rPr lang="ko-KR" altLang="en-US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 연동 설계</a:t>
                      </a: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도형 체계 알고리즘 설계</a:t>
                      </a:r>
                      <a:endParaRPr lang="en-US" altLang="ko-KR" sz="16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/>
                      <a:r>
                        <a:rPr lang="en-US" altLang="ko-KR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BPM </a:t>
                      </a:r>
                      <a:r>
                        <a:rPr lang="ko-KR" altLang="en-US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알고리즘 설계</a:t>
                      </a: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안드로이드</a:t>
                      </a:r>
                      <a:r>
                        <a:rPr lang="ko-KR" altLang="en-US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en-US" altLang="ko-KR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– </a:t>
                      </a:r>
                      <a:r>
                        <a:rPr lang="ko-KR" altLang="en-US" sz="1600" b="1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유니티</a:t>
                      </a:r>
                      <a:endParaRPr lang="en-US" altLang="ko-KR" sz="16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이종개발환경  설계</a:t>
                      </a:r>
                    </a:p>
                    <a:p>
                      <a:pPr algn="ctr"/>
                      <a:r>
                        <a:rPr lang="ko-KR" altLang="en-US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스펙트럼 설계</a:t>
                      </a: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01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구현</a:t>
                      </a:r>
                    </a:p>
                  </a:txBody>
                  <a:tcPr anchor="ctr"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UI</a:t>
                      </a:r>
                      <a:r>
                        <a:rPr lang="ko-KR" altLang="en-US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en-US" altLang="ko-KR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Display</a:t>
                      </a:r>
                      <a:endParaRPr lang="ko-KR" altLang="en-US" sz="16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연주</a:t>
                      </a:r>
                      <a:r>
                        <a:rPr lang="en-US" altLang="ko-KR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작곡 모듈 구현</a:t>
                      </a: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통합 </a:t>
                      </a:r>
                      <a:r>
                        <a:rPr lang="en-US" altLang="ko-KR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S/W </a:t>
                      </a:r>
                      <a:r>
                        <a:rPr lang="ko-KR" altLang="en-US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구현</a:t>
                      </a: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01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테스트</a:t>
                      </a:r>
                    </a:p>
                  </a:txBody>
                  <a:tcPr anchor="ctr">
                    <a:solidFill>
                      <a:srgbClr val="34495E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APP</a:t>
                      </a:r>
                      <a:r>
                        <a:rPr lang="en-US" altLang="ko-KR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작동</a:t>
                      </a:r>
                      <a:r>
                        <a:rPr lang="en-US" altLang="ko-KR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제어 테스트</a:t>
                      </a:r>
                      <a:endParaRPr lang="en-US" altLang="ko-KR" sz="1600" b="1" baseline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통합테스트 </a:t>
                      </a:r>
                      <a:r>
                        <a:rPr lang="en-US" altLang="ko-KR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 </a:t>
                      </a:r>
                      <a:r>
                        <a:rPr lang="ko-KR" altLang="en-US" sz="1600" b="1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유지보수</a:t>
                      </a:r>
                      <a:endParaRPr lang="ko-KR" altLang="en-US" sz="1600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HY동녘B" panose="02030600000101010101" pitchFamily="18" charset="-127"/>
                        <a:ea typeface="HY동녘B" panose="02030600000101010101" pitchFamily="18" charset="-127"/>
                      </a:endParaRP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D8F62FB9-2965-418B-8B74-55697E3B2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2EA-9653-47B6-AC18-D629D1E63259}" type="slidenum">
              <a:rPr lang="en-US" altLang="ko-KR" smtClean="0"/>
              <a:pPr/>
              <a:t>36</a:t>
            </a:fld>
            <a:endParaRPr lang="en-US" altLang="ko-KR"/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xmlns="" id="{44DAA051-4200-44F9-9465-8D5A71C3339F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36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2438364" y="328613"/>
            <a:ext cx="378982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9</a:t>
            </a:r>
            <a:r>
              <a:rPr lang="ko-KR" altLang="en-US" sz="6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44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수행 일정 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470219"/>
              </p:ext>
            </p:extLst>
          </p:nvPr>
        </p:nvGraphicFramePr>
        <p:xfrm>
          <a:off x="0" y="1700808"/>
          <a:ext cx="9144000" cy="42484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40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41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170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170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170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1708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1708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1708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1708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1708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51708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51708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51708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</a:tblGrid>
              <a:tr h="5090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추진사항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12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1</a:t>
                      </a:r>
                      <a:endParaRPr lang="en-US" altLang="ko-KR" sz="18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2</a:t>
                      </a:r>
                      <a:endParaRPr lang="en-US" altLang="ko-KR" sz="18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3</a:t>
                      </a:r>
                      <a:endParaRPr lang="en-US" altLang="ko-KR" sz="18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4</a:t>
                      </a:r>
                      <a:endParaRPr lang="en-US" altLang="ko-KR" sz="18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5</a:t>
                      </a:r>
                      <a:endParaRPr lang="en-US" altLang="ko-KR" sz="18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6</a:t>
                      </a:r>
                      <a:endParaRPr lang="en-US" altLang="ko-KR" sz="18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7</a:t>
                      </a:r>
                      <a:endParaRPr lang="en-US" altLang="ko-KR" sz="18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8</a:t>
                      </a:r>
                      <a:endParaRPr lang="en-US" altLang="ko-KR" sz="18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9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10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764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요구사항</a:t>
                      </a:r>
                      <a:endParaRPr lang="en-US" altLang="ko-KR" sz="1600" b="1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수집</a:t>
                      </a:r>
                      <a:r>
                        <a:rPr lang="en-US" altLang="ko-KR" sz="16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분석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요구사항 정의 및 분석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7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요구사항 명세화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764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설계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자료수집 및 </a:t>
                      </a:r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스터디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7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전체 시스템 설계</a:t>
                      </a: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7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baseline="0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음 체계 </a:t>
                      </a:r>
                      <a:r>
                        <a:rPr lang="ko-KR" alt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설계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7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통합 소프트웨어 설계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764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구현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연주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작곡 모듈 구현</a:t>
                      </a: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7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음 체계</a:t>
                      </a:r>
                      <a:r>
                        <a:rPr lang="en-US" altLang="ko-KR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구현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7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dk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Display</a:t>
                      </a:r>
                      <a:r>
                        <a:rPr lang="en-US" altLang="ko-KR" sz="16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6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구현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87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통합 </a:t>
                      </a:r>
                      <a:r>
                        <a:rPr 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S/W </a:t>
                      </a:r>
                      <a:r>
                        <a:rPr lang="ko-KR" alt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구현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8764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테스트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3449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개별 시스템 테스트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87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통합 </a:t>
                      </a:r>
                      <a:r>
                        <a:rPr 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S/W </a:t>
                      </a:r>
                      <a:r>
                        <a:rPr lang="ko-KR" altLang="en-US" sz="1600" b="1" u="none" strike="noStrike" dirty="0"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테스트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9525" cap="flat" cmpd="sng" algn="ctr">
                      <a:solidFill>
                        <a:srgbClr val="3449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8764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종합설계 최종보고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R w="1905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4495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lnL w="1905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61" marR="6761" marT="6761" marB="0" anchor="ctr">
                    <a:solidFill>
                      <a:srgbClr val="BDC3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DA055CA0-D6D8-4D5D-8D91-A8BBBFA2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2EA-9653-47B6-AC18-D629D1E63259}" type="slidenum">
              <a:rPr lang="en-US" altLang="ko-KR" smtClean="0"/>
              <a:pPr/>
              <a:t>37</a:t>
            </a:fld>
            <a:endParaRPr lang="en-US" altLang="ko-KR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xmlns="" id="{8660DEAF-5DC5-45C2-9C64-B09913D39540}"/>
              </a:ext>
            </a:extLst>
          </p:cNvPr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  <a:cs typeface="+mn-cs"/>
              </a:defRPr>
            </a:lvl9pPr>
          </a:lstStyle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37</a:t>
            </a:fld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56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026"/>
          <p:cNvSpPr txBox="1">
            <a:spLocks noChangeArrowheads="1"/>
          </p:cNvSpPr>
          <p:nvPr/>
        </p:nvSpPr>
        <p:spPr bwMode="auto">
          <a:xfrm>
            <a:off x="2916238" y="1435100"/>
            <a:ext cx="18662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3600" dirty="0">
                <a:solidFill>
                  <a:srgbClr val="000000"/>
                </a:solidFill>
                <a:latin typeface="Rage Italic" panose="03070502040507070304" pitchFamily="66" charset="0"/>
              </a:rPr>
              <a:t>Reference.</a:t>
            </a:r>
            <a:endParaRPr lang="ko-KR" altLang="en-US" sz="3600" dirty="0">
              <a:solidFill>
                <a:srgbClr val="000000"/>
              </a:solidFill>
              <a:latin typeface="Rage Italic" panose="03070502040507070304" pitchFamily="66" charset="0"/>
            </a:endParaRPr>
          </a:p>
        </p:txBody>
      </p:sp>
      <p:sp>
        <p:nvSpPr>
          <p:cNvPr id="15365" name="Text Box 1029"/>
          <p:cNvSpPr txBox="1">
            <a:spLocks noChangeArrowheads="1"/>
          </p:cNvSpPr>
          <p:nvPr/>
        </p:nvSpPr>
        <p:spPr bwMode="auto">
          <a:xfrm>
            <a:off x="1033463" y="260648"/>
            <a:ext cx="727635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66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10</a:t>
            </a:r>
            <a:r>
              <a:rPr lang="ko-KR" altLang="en-US" sz="66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4400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필요 기술 및 참고문헌</a:t>
            </a:r>
          </a:p>
        </p:txBody>
      </p:sp>
      <p:pic>
        <p:nvPicPr>
          <p:cNvPr id="15366" name="Picture 1030" descr="fImage2843206506334.jpg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08250"/>
            <a:ext cx="2757488" cy="43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 Box 1031"/>
          <p:cNvSpPr txBox="1">
            <a:spLocks noChangeArrowheads="1"/>
          </p:cNvSpPr>
          <p:nvPr/>
        </p:nvSpPr>
        <p:spPr bwMode="auto">
          <a:xfrm>
            <a:off x="3000537" y="2180764"/>
            <a:ext cx="5315879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buClr>
                <a:srgbClr val="FFFFFF"/>
              </a:buClr>
              <a:buSzPct val="100000"/>
              <a:buFont typeface="Wingdings" panose="05000000000000000000" pitchFamily="2" charset="2"/>
              <a:buChar char=""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ja-JP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현대자동차 쏘나타 </a:t>
            </a:r>
            <a:r>
              <a:rPr lang="ko-KR" altLang="ja-JP" dirty="0" err="1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브릴리언트</a:t>
            </a:r>
            <a:r>
              <a:rPr lang="ko-KR" altLang="ja-JP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사운드 프로젝트</a:t>
            </a:r>
          </a:p>
          <a:p>
            <a:pPr latinLnBrk="0"/>
            <a:r>
              <a:rPr lang="en-US" altLang="ja-JP" sz="1500" dirty="0">
                <a:solidFill>
                  <a:srgbClr val="000000"/>
                </a:solidFill>
                <a:latin typeface="나눔바른고딕" charset="-127"/>
                <a:ea typeface="나눔바른고딕" charset="-127"/>
              </a:rPr>
              <a:t>    </a:t>
            </a:r>
            <a:r>
              <a:rPr lang="ja-JP" altLang="ko-KR" sz="1500" dirty="0">
                <a:solidFill>
                  <a:srgbClr val="000000"/>
                </a:solidFill>
                <a:latin typeface="나눔바른고딕" charset="-127"/>
                <a:ea typeface="나눔바른고딕" charset="-127"/>
              </a:rPr>
              <a:t>http://blog.naver.com/apexism/30189130121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 Box 1031"/>
          <p:cNvSpPr txBox="1">
            <a:spLocks noChangeArrowheads="1"/>
          </p:cNvSpPr>
          <p:nvPr/>
        </p:nvSpPr>
        <p:spPr bwMode="auto">
          <a:xfrm>
            <a:off x="3000537" y="2926729"/>
            <a:ext cx="61734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buClr>
                <a:srgbClr val="FFFFFF"/>
              </a:buClr>
              <a:buSzPct val="100000"/>
              <a:buFont typeface="Wingdings" panose="05000000000000000000" pitchFamily="2" charset="2"/>
              <a:buChar char=""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“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빛과 소리로 연주하는 건반악기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”</a:t>
            </a:r>
          </a:p>
          <a:p>
            <a:r>
              <a:rPr lang="en-US" altLang="ko-KR" sz="1400" dirty="0"/>
              <a:t>    www.science.go.kr/upload/board/INVENTION/34/b03420120451.pdf</a:t>
            </a:r>
            <a:endParaRPr lang="ko-KR" altLang="en-US" sz="1400" dirty="0"/>
          </a:p>
        </p:txBody>
      </p:sp>
      <p:sp>
        <p:nvSpPr>
          <p:cNvPr id="12" name="Text Box 1031"/>
          <p:cNvSpPr txBox="1">
            <a:spLocks noChangeArrowheads="1"/>
          </p:cNvSpPr>
          <p:nvPr/>
        </p:nvSpPr>
        <p:spPr bwMode="auto">
          <a:xfrm>
            <a:off x="3040287" y="3645024"/>
            <a:ext cx="3929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buClr>
                <a:srgbClr val="FFFFFF"/>
              </a:buClr>
              <a:buSzPct val="100000"/>
              <a:buFont typeface="Wingdings" panose="05000000000000000000" pitchFamily="2" charset="2"/>
              <a:buChar char=""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“Unity Scripting API”</a:t>
            </a:r>
          </a:p>
          <a:p>
            <a:r>
              <a:rPr lang="en-US" altLang="ko-KR" sz="1400" dirty="0"/>
              <a:t>https://docs.unity3d.com/Manual/index.html</a:t>
            </a:r>
            <a:endParaRPr lang="ko-KR" altLang="en-US" sz="1400" dirty="0"/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xmlns="" id="{4EBC89DA-C5D0-45AC-A0F4-B44294DE4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38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4" name="Text Box 1031">
            <a:extLst>
              <a:ext uri="{FF2B5EF4-FFF2-40B4-BE49-F238E27FC236}">
                <a16:creationId xmlns:a16="http://schemas.microsoft.com/office/drawing/2014/main" xmlns="" id="{14D5C2D9-15C3-4811-8E49-25BE100F5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537" y="4403720"/>
            <a:ext cx="5315879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buClr>
                <a:srgbClr val="FFFFFF"/>
              </a:buClr>
              <a:buSzPct val="100000"/>
              <a:buFont typeface="Wingdings" panose="05000000000000000000" pitchFamily="2" charset="2"/>
              <a:buChar char=""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공주대학교 전기전자정보공학부 졸업 논문 </a:t>
            </a:r>
            <a:endParaRPr lang="ko-KR" altLang="ja-JP" dirty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atinLnBrk="0"/>
            <a:r>
              <a:rPr lang="en-US" altLang="ja-JP" sz="1500" dirty="0">
                <a:solidFill>
                  <a:srgbClr val="000000"/>
                </a:solidFill>
                <a:latin typeface="나눔바른고딕" charset="-127"/>
                <a:ea typeface="나눔바른고딕" charset="-127"/>
              </a:rPr>
              <a:t>    www.dbpia.co.kr/Journal/ArticleDetail/NODE01345426</a:t>
            </a:r>
            <a:endParaRPr lang="ja-JP" altLang="ko-KR" sz="1500" dirty="0">
              <a:solidFill>
                <a:srgbClr val="000000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15" name="Text Box 1031">
            <a:extLst>
              <a:ext uri="{FF2B5EF4-FFF2-40B4-BE49-F238E27FC236}">
                <a16:creationId xmlns:a16="http://schemas.microsoft.com/office/drawing/2014/main" xmlns="" id="{73C93E9D-18B8-428D-8195-93FAAC914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537" y="5149685"/>
            <a:ext cx="40751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buClr>
                <a:srgbClr val="FFFFFF"/>
              </a:buClr>
              <a:buSzPct val="100000"/>
              <a:buFont typeface="Wingdings" panose="05000000000000000000" pitchFamily="2" charset="2"/>
              <a:buChar char=""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Samsung Sound Camp Application.</a:t>
            </a:r>
          </a:p>
        </p:txBody>
      </p:sp>
      <p:sp>
        <p:nvSpPr>
          <p:cNvPr id="16" name="Text Box 1031">
            <a:extLst>
              <a:ext uri="{FF2B5EF4-FFF2-40B4-BE49-F238E27FC236}">
                <a16:creationId xmlns:a16="http://schemas.microsoft.com/office/drawing/2014/main" xmlns="" id="{EE6B7AEA-1D49-4239-8F2E-BF429721E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824" y="5867980"/>
            <a:ext cx="31249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latinLnBrk="0">
              <a:buClr>
                <a:srgbClr val="FFFFFF"/>
              </a:buClr>
              <a:buSzPct val="100000"/>
              <a:buFont typeface="Wingdings" panose="05000000000000000000" pitchFamily="2" charset="2"/>
              <a:buChar char=""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Windows Media Player UI.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fImage706426526500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61517"/>
            <a:ext cx="9193213" cy="694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107504" y="692696"/>
            <a:ext cx="3605474" cy="1107996"/>
          </a:xfrm>
          <a:prstGeom prst="rect">
            <a:avLst/>
          </a:prstGeom>
          <a:noFill/>
          <a:ln>
            <a:noFill/>
          </a:ln>
          <a:effectLst>
            <a:glow rad="127000">
              <a:srgbClr val="00B0F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6600" dirty="0" err="1">
                <a:solidFill>
                  <a:srgbClr val="F2F2F2"/>
                </a:solidFill>
                <a:effectLst>
                  <a:glow rad="101600">
                    <a:srgbClr val="FFFF00">
                      <a:alpha val="40000"/>
                    </a:srgbClr>
                  </a:glow>
                </a:effectLst>
                <a:latin typeface="Gabriola" panose="04040605051002020D02" pitchFamily="82" charset="0"/>
              </a:rPr>
              <a:t>Team</a:t>
            </a:r>
            <a:r>
              <a:rPr lang="ko-KR" altLang="en-US" sz="6600" dirty="0">
                <a:solidFill>
                  <a:srgbClr val="F2F2F2"/>
                </a:solidFill>
                <a:effectLst>
                  <a:glow rad="101600">
                    <a:srgbClr val="FFFF00">
                      <a:alpha val="40000"/>
                    </a:srgbClr>
                  </a:glow>
                </a:effectLst>
                <a:latin typeface="Gabriola" panose="04040605051002020D02" pitchFamily="82" charset="0"/>
              </a:rPr>
              <a:t>  </a:t>
            </a:r>
            <a:r>
              <a:rPr lang="ko-KR" altLang="en-US" sz="6600" dirty="0" err="1">
                <a:solidFill>
                  <a:srgbClr val="F2F2F2"/>
                </a:solidFill>
                <a:effectLst>
                  <a:glow rad="101600">
                    <a:srgbClr val="00B0F0">
                      <a:alpha val="35000"/>
                    </a:srgbClr>
                  </a:glow>
                </a:effectLst>
                <a:latin typeface="Gabriola" panose="04040605051002020D02" pitchFamily="82" charset="0"/>
              </a:rPr>
              <a:t>Jin</a:t>
            </a:r>
            <a:r>
              <a:rPr lang="ko-KR" altLang="en-US" sz="6600" dirty="0">
                <a:solidFill>
                  <a:srgbClr val="F2F2F2"/>
                </a:solidFill>
                <a:effectLst>
                  <a:glow rad="101600">
                    <a:srgbClr val="FFFF00">
                      <a:alpha val="40000"/>
                    </a:srgbClr>
                  </a:glow>
                </a:effectLst>
                <a:latin typeface="Gabriola" panose="04040605051002020D02" pitchFamily="82" charset="0"/>
              </a:rPr>
              <a:t> </a:t>
            </a:r>
            <a:r>
              <a:rPr lang="ko-KR" altLang="en-US" sz="6600" dirty="0">
                <a:solidFill>
                  <a:srgbClr val="F2F2F2"/>
                </a:solidFill>
                <a:effectLst>
                  <a:glow rad="139700">
                    <a:srgbClr val="00B0F0">
                      <a:alpha val="40000"/>
                    </a:srgbClr>
                  </a:glow>
                </a:effectLst>
                <a:latin typeface="Gabriola" panose="04040605051002020D02" pitchFamily="82" charset="0"/>
              </a:rPr>
              <a:t>Air</a:t>
            </a:r>
          </a:p>
        </p:txBody>
      </p:sp>
      <p:sp>
        <p:nvSpPr>
          <p:cNvPr id="3085" name="Text Box 13"/>
          <p:cNvSpPr txBox="1">
            <a:spLocks noChangeArrowheads="1"/>
          </p:cNvSpPr>
          <p:nvPr/>
        </p:nvSpPr>
        <p:spPr bwMode="auto">
          <a:xfrm>
            <a:off x="5118100" y="5822950"/>
            <a:ext cx="209704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1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2013154</a:t>
            </a:r>
            <a:r>
              <a:rPr lang="en-US" altLang="ko-KR" sz="1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027</a:t>
            </a:r>
            <a:r>
              <a:rPr lang="ko-KR" altLang="en-US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이태건</a:t>
            </a:r>
          </a:p>
          <a:p>
            <a:pPr eaLnBrk="0" latinLnBrk="0" hangingPunct="0"/>
            <a:r>
              <a:rPr lang="ko-KR" altLang="en-US" sz="1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2013154</a:t>
            </a:r>
            <a:r>
              <a:rPr lang="en-US" altLang="ko-KR" sz="1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021</a:t>
            </a:r>
            <a:r>
              <a:rPr lang="en-US" altLang="ko-KR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이영현</a:t>
            </a:r>
          </a:p>
          <a:p>
            <a:pPr eaLnBrk="0" latinLnBrk="0" hangingPunct="0"/>
            <a:r>
              <a:rPr lang="ko-KR" altLang="en-US" sz="1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2013154013</a:t>
            </a:r>
            <a:r>
              <a:rPr lang="ko-KR" altLang="en-US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 err="1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라정우</a:t>
            </a:r>
            <a:endParaRPr lang="ko-KR" altLang="en-US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5118100" y="5541963"/>
            <a:ext cx="1628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컴퓨터 공학과</a:t>
            </a:r>
          </a:p>
        </p:txBody>
      </p:sp>
      <p:sp>
        <p:nvSpPr>
          <p:cNvPr id="3087" name="Text Box 15"/>
          <p:cNvSpPr txBox="1">
            <a:spLocks noChangeArrowheads="1"/>
          </p:cNvSpPr>
          <p:nvPr/>
        </p:nvSpPr>
        <p:spPr bwMode="auto">
          <a:xfrm>
            <a:off x="7478713" y="5445224"/>
            <a:ext cx="1651414" cy="869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ko-KR" altLang="en-US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지도교수 </a:t>
            </a:r>
          </a:p>
          <a:p>
            <a:pPr eaLnBrk="0" latinLnBrk="0" hangingPunct="0">
              <a:lnSpc>
                <a:spcPct val="150000"/>
              </a:lnSpc>
            </a:pPr>
            <a:r>
              <a:rPr lang="ko-KR" altLang="en-US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전광일 교수님</a:t>
            </a:r>
          </a:p>
        </p:txBody>
      </p:sp>
      <p:sp>
        <p:nvSpPr>
          <p:cNvPr id="3088" name="Text Box 16"/>
          <p:cNvSpPr txBox="1">
            <a:spLocks noChangeArrowheads="1"/>
          </p:cNvSpPr>
          <p:nvPr/>
        </p:nvSpPr>
        <p:spPr bwMode="auto">
          <a:xfrm rot="21448242">
            <a:off x="4781086" y="3898632"/>
            <a:ext cx="3584636" cy="1107996"/>
          </a:xfrm>
          <a:prstGeom prst="rect">
            <a:avLst/>
          </a:prstGeom>
          <a:noFill/>
          <a:ln>
            <a:noFill/>
          </a:ln>
          <a:scene3d>
            <a:camera prst="perspectiveRelaxed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ko-KR" altLang="en-US" sz="6600" dirty="0" err="1">
                <a:solidFill>
                  <a:srgbClr val="F2F2F2">
                    <a:alpha val="70000"/>
                  </a:srgbClr>
                </a:solidFill>
                <a:latin typeface="Gabriola" panose="04040605051002020D02" pitchFamily="82" charset="0"/>
              </a:rPr>
              <a:t>Thank</a:t>
            </a:r>
            <a:r>
              <a:rPr lang="ko-KR" altLang="en-US" sz="6600" dirty="0" err="1">
                <a:solidFill>
                  <a:srgbClr val="F2F2F2"/>
                </a:solidFill>
                <a:latin typeface="Gabriola" panose="04040605051002020D02" pitchFamily="82" charset="0"/>
              </a:rPr>
              <a:t>s</a:t>
            </a:r>
            <a:r>
              <a:rPr lang="ko-KR" altLang="en-US" sz="6600" dirty="0">
                <a:solidFill>
                  <a:srgbClr val="F2F2F2">
                    <a:alpha val="70000"/>
                  </a:srgbClr>
                </a:solidFill>
                <a:latin typeface="Gabriola" panose="04040605051002020D02" pitchFamily="82" charset="0"/>
              </a:rPr>
              <a:t> </a:t>
            </a:r>
            <a:r>
              <a:rPr lang="ko-KR" altLang="en-US" sz="6600" dirty="0" err="1">
                <a:solidFill>
                  <a:srgbClr val="F2F2F2">
                    <a:alpha val="70000"/>
                  </a:srgbClr>
                </a:solidFill>
                <a:latin typeface="Gabriola" panose="04040605051002020D02" pitchFamily="82" charset="0"/>
              </a:rPr>
              <a:t>you</a:t>
            </a:r>
            <a:r>
              <a:rPr lang="ko-KR" altLang="en-US" sz="6600" dirty="0">
                <a:solidFill>
                  <a:srgbClr val="F2F2F2">
                    <a:alpha val="70000"/>
                  </a:srgbClr>
                </a:solidFill>
                <a:latin typeface="Gabriola" panose="04040605051002020D02" pitchFamily="82" charset="0"/>
              </a:rPr>
              <a:t> </a:t>
            </a:r>
            <a:r>
              <a:rPr lang="en-US" altLang="ko-KR" sz="6600" dirty="0">
                <a:solidFill>
                  <a:srgbClr val="F2F2F2">
                    <a:alpha val="70000"/>
                  </a:srgbClr>
                </a:solidFill>
                <a:latin typeface="Gabriola" panose="04040605051002020D02" pitchFamily="82" charset="0"/>
              </a:rPr>
              <a:t>/</a:t>
            </a:r>
            <a:endParaRPr lang="ko-KR" altLang="en-US" sz="6600" dirty="0">
              <a:solidFill>
                <a:srgbClr val="F2F2F2">
                  <a:alpha val="70000"/>
                </a:srgbClr>
              </a:solidFill>
              <a:latin typeface="Gabriola" panose="04040605051002020D02" pitchFamily="82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xmlns="" id="{E123811A-2CD5-485A-AE95-40F4CC82E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053286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dirty="0" err="1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</a:t>
            </a:r>
            <a:r>
              <a:rPr lang="en-US" altLang="ko-KR" sz="2000" dirty="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, explain about the pictures.</a:t>
            </a:r>
            <a:endParaRPr lang="ko-KR" altLang="en-US" sz="2000" dirty="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xmlns="" id="{CD3CAF1C-32DF-4A0B-9DCF-CC2C92AB7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896" y="-32464"/>
            <a:ext cx="33845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b="1" spc="300" dirty="0">
                <a:solidFill>
                  <a:schemeClr val="bg1"/>
                </a:solidFill>
                <a:latin typeface="Bradley Hand ITC" panose="03070402050302030203" pitchFamily="66" charset="0"/>
                <a:ea typeface="양재난초체M" pitchFamily="18" charset="-127"/>
                <a:cs typeface="Vrinda" panose="020B0502040204020203" pitchFamily="34" charset="0"/>
              </a:rPr>
              <a:t>D</a:t>
            </a:r>
            <a:r>
              <a:rPr lang="en-US" altLang="ko-KR" sz="2800" spc="300" dirty="0">
                <a:solidFill>
                  <a:schemeClr val="bg1"/>
                </a:solidFill>
                <a:latin typeface="Bradley Hand ITC" panose="03070402050302030203" pitchFamily="66" charset="0"/>
                <a:ea typeface="양재난초체M" pitchFamily="18" charset="-127"/>
                <a:cs typeface="Vrinda" panose="020B0502040204020203" pitchFamily="34" charset="0"/>
              </a:rPr>
              <a:t>on’t </a:t>
            </a:r>
            <a:r>
              <a:rPr lang="en-US" altLang="ko-KR" b="1" spc="300" dirty="0">
                <a:solidFill>
                  <a:schemeClr val="bg1"/>
                </a:solidFill>
                <a:latin typeface="Bradley Hand ITC" panose="03070402050302030203" pitchFamily="66" charset="0"/>
                <a:ea typeface="양재난초체M" pitchFamily="18" charset="-127"/>
                <a:cs typeface="Vrinda" panose="020B0502040204020203" pitchFamily="34" charset="0"/>
              </a:rPr>
              <a:t>G</a:t>
            </a:r>
            <a:r>
              <a:rPr lang="en-US" altLang="ko-KR" sz="2800" spc="300" dirty="0">
                <a:solidFill>
                  <a:schemeClr val="bg1"/>
                </a:solidFill>
                <a:latin typeface="Bradley Hand ITC" panose="03070402050302030203" pitchFamily="66" charset="0"/>
                <a:ea typeface="양재난초체M" pitchFamily="18" charset="-127"/>
                <a:cs typeface="Vrinda" panose="020B0502040204020203" pitchFamily="34" charset="0"/>
              </a:rPr>
              <a:t>ive Up !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800" b="1" spc="300" dirty="0">
                <a:solidFill>
                  <a:schemeClr val="bg1"/>
                </a:solidFill>
                <a:latin typeface="Bradley Hand ITC" panose="03070402050302030203" pitchFamily="66" charset="0"/>
                <a:ea typeface="양재난초체M" pitchFamily="18" charset="-127"/>
                <a:cs typeface="Vrinda" panose="020B0502040204020203" pitchFamily="34" charset="0"/>
              </a:rPr>
              <a:t>Y</a:t>
            </a:r>
            <a:r>
              <a:rPr lang="en-US" altLang="ko-KR" sz="2400" spc="300" dirty="0">
                <a:solidFill>
                  <a:schemeClr val="bg1"/>
                </a:solidFill>
                <a:latin typeface="Bradley Hand ITC" panose="03070402050302030203" pitchFamily="66" charset="0"/>
                <a:ea typeface="양재난초체M" pitchFamily="18" charset="-127"/>
                <a:cs typeface="Vrinda" panose="020B0502040204020203" pitchFamily="34" charset="0"/>
              </a:rPr>
              <a:t>ou can do it !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400" spc="300" dirty="0">
                <a:solidFill>
                  <a:schemeClr val="bg1"/>
                </a:solidFill>
                <a:latin typeface="Bradley Hand ITC" panose="03070402050302030203" pitchFamily="66" charset="0"/>
                <a:ea typeface="양재난초체M" pitchFamily="18" charset="-127"/>
                <a:cs typeface="Vrinda" panose="020B0502040204020203" pitchFamily="34" charset="0"/>
              </a:rPr>
              <a:t>Open the Door.</a:t>
            </a:r>
            <a:endParaRPr lang="ko-KR" altLang="en-US" sz="2800" spc="300" dirty="0">
              <a:solidFill>
                <a:schemeClr val="bg1"/>
              </a:solidFill>
              <a:latin typeface="Bradley Hand ITC" panose="03070402050302030203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F2C901A-F645-48D3-9896-80F39B4AAB8D}"/>
              </a:ext>
            </a:extLst>
          </p:cNvPr>
          <p:cNvGrpSpPr/>
          <p:nvPr/>
        </p:nvGrpSpPr>
        <p:grpSpPr>
          <a:xfrm>
            <a:off x="2339752" y="1901861"/>
            <a:ext cx="3870712" cy="1323439"/>
            <a:chOff x="2657450" y="1852473"/>
            <a:chExt cx="3870712" cy="1323439"/>
          </a:xfrm>
        </p:grpSpPr>
        <p:grpSp>
          <p:nvGrpSpPr>
            <p:cNvPr id="3089" name="Group 17"/>
            <p:cNvGrpSpPr>
              <a:grpSpLocks/>
            </p:cNvGrpSpPr>
            <p:nvPr/>
          </p:nvGrpSpPr>
          <p:grpSpPr bwMode="auto">
            <a:xfrm>
              <a:off x="2657450" y="2203847"/>
              <a:ext cx="3683000" cy="917575"/>
              <a:chOff x="1639" y="1581"/>
              <a:chExt cx="2320" cy="578"/>
            </a:xfrm>
          </p:grpSpPr>
          <p:sp>
            <p:nvSpPr>
              <p:cNvPr id="3090" name="Text Box 18"/>
              <p:cNvSpPr txBox="1">
                <a:spLocks noChangeArrowheads="1"/>
              </p:cNvSpPr>
              <p:nvPr/>
            </p:nvSpPr>
            <p:spPr bwMode="auto">
              <a:xfrm>
                <a:off x="1639" y="1581"/>
                <a:ext cx="1797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glow rad="127000">
                  <a:schemeClr val="bg2">
                    <a:lumMod val="20000"/>
                    <a:lumOff val="8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 w="139700" prst="cross"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eaLnBrk="0" latinLnBrk="0" hangingPunct="0"/>
                <a:r>
                  <a:rPr lang="ko-KR" altLang="en-US" sz="4800" dirty="0">
                    <a:solidFill>
                      <a:srgbClr val="F2F2F2">
                        <a:alpha val="60000"/>
                      </a:srgbClr>
                    </a:solidFill>
                    <a:effectLst>
                      <a:glow rad="101600">
                        <a:srgbClr val="00B0F0">
                          <a:alpha val="60000"/>
                        </a:srgbClr>
                      </a:glow>
                    </a:effectLst>
                    <a:latin typeface="HY엽서L" panose="02030600000101010101" pitchFamily="18" charset="-127"/>
                    <a:ea typeface="HY엽서L" panose="02030600000101010101" pitchFamily="18" charset="-127"/>
                    <a:cs typeface="서울남산체 세로쓰기" charset="0"/>
                  </a:rPr>
                  <a:t>그래픽</a:t>
                </a:r>
                <a:r>
                  <a:rPr lang="ko-KR" altLang="en-US" sz="4800" dirty="0">
                    <a:solidFill>
                      <a:srgbClr val="F2F2F2">
                        <a:alpha val="60000"/>
                      </a:srgbClr>
                    </a:solidFill>
                    <a:effectLst>
                      <a:glow rad="101600">
                        <a:srgbClr val="00B0F0">
                          <a:alpha val="40000"/>
                        </a:srgbClr>
                      </a:glow>
                    </a:effectLst>
                    <a:latin typeface="HY엽서L" panose="02030600000101010101" pitchFamily="18" charset="-127"/>
                    <a:ea typeface="HY엽서L" panose="02030600000101010101" pitchFamily="18" charset="-127"/>
                    <a:cs typeface="서울남산체 세로쓰기" charset="0"/>
                  </a:rPr>
                  <a:t> </a:t>
                </a:r>
                <a:r>
                  <a:rPr lang="ko-KR" altLang="en-US" sz="4800" dirty="0">
                    <a:solidFill>
                      <a:srgbClr val="F2F2F2">
                        <a:alpha val="60000"/>
                      </a:srgbClr>
                    </a:solidFill>
                    <a:effectLst>
                      <a:glow rad="101600">
                        <a:schemeClr val="bg1">
                          <a:alpha val="40000"/>
                        </a:schemeClr>
                      </a:glow>
                    </a:effectLst>
                    <a:latin typeface="HY엽서L" panose="02030600000101010101" pitchFamily="18" charset="-127"/>
                    <a:ea typeface="HY엽서L" panose="02030600000101010101" pitchFamily="18" charset="-127"/>
                    <a:cs typeface="서울남산체 세로쓰기" charset="0"/>
                  </a:rPr>
                  <a:t>악</a:t>
                </a:r>
                <a:endParaRPr lang="ko-KR" altLang="en-US" sz="4800" b="1" dirty="0">
                  <a:solidFill>
                    <a:srgbClr val="F2F2F2">
                      <a:alpha val="60000"/>
                    </a:srgbClr>
                  </a:solidFill>
                  <a:effectLst>
                    <a:glow rad="101600">
                      <a:schemeClr val="bg1">
                        <a:alpha val="40000"/>
                      </a:schemeClr>
                    </a:glow>
                  </a:effectLst>
                  <a:latin typeface="HY엽서L" panose="02030600000101010101" pitchFamily="18" charset="-127"/>
                  <a:ea typeface="HY엽서L" panose="02030600000101010101" pitchFamily="18" charset="-127"/>
                  <a:cs typeface="서울남산체 세로쓰기" charset="0"/>
                </a:endParaRPr>
              </a:p>
            </p:txBody>
          </p:sp>
          <p:sp>
            <p:nvSpPr>
              <p:cNvPr id="3091" name="Rectangle 19"/>
              <p:cNvSpPr>
                <a:spLocks noChangeArrowheads="1"/>
              </p:cNvSpPr>
              <p:nvPr/>
            </p:nvSpPr>
            <p:spPr bwMode="auto">
              <a:xfrm>
                <a:off x="1818" y="1649"/>
                <a:ext cx="2141" cy="510"/>
              </a:xfrm>
              <a:prstGeom prst="rect">
                <a:avLst/>
              </a:prstGeom>
              <a:noFill/>
              <a:ln w="25400" cap="flat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B3072F5A-37CC-4568-B14D-56211DD51682}"/>
                </a:ext>
              </a:extLst>
            </p:cNvPr>
            <p:cNvSpPr txBox="1"/>
            <p:nvPr/>
          </p:nvSpPr>
          <p:spPr>
            <a:xfrm rot="20699430">
              <a:off x="5336810" y="1852473"/>
              <a:ext cx="119135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0" b="1" dirty="0">
                  <a:solidFill>
                    <a:srgbClr val="F2F2F2">
                      <a:alpha val="60000"/>
                    </a:srgbClr>
                  </a:solidFill>
                  <a:effectLst>
                    <a:glow rad="101600">
                      <a:schemeClr val="bg1">
                        <a:alpha val="40000"/>
                      </a:schemeClr>
                    </a:glow>
                  </a:effectLst>
                  <a:latin typeface="HY엽서L" panose="02030600000101010101" pitchFamily="18" charset="-127"/>
                  <a:ea typeface="HY엽서L" panose="02030600000101010101" pitchFamily="18" charset="-127"/>
                  <a:cs typeface="서울남산체 세로쓰기" charset="0"/>
                </a:rPr>
                <a:t>기</a:t>
              </a:r>
              <a:endParaRPr lang="ko-KR" altLang="en-US" sz="8000" dirty="0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8DF6663-BC81-440F-B81A-3C6A2A68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2EA-9653-47B6-AC18-D629D1E63259}" type="slidenum">
              <a:rPr lang="en-US" altLang="ko-KR" smtClean="0"/>
              <a:pPr/>
              <a:t>39</a:t>
            </a:fld>
            <a:endParaRPr lang="en-US" altLang="ko-KR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EC09A812-FE33-41DA-BA18-FCC2E95760C3}"/>
              </a:ext>
            </a:extLst>
          </p:cNvPr>
          <p:cNvSpPr/>
          <p:nvPr/>
        </p:nvSpPr>
        <p:spPr>
          <a:xfrm>
            <a:off x="3059832" y="992276"/>
            <a:ext cx="3807453" cy="8678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9" descr="fImage406611628467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665"/>
            <a:ext cx="2643188" cy="170815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9960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3" descr="fImage1236691665724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5043488"/>
            <a:ext cx="1738313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 descr="fImage98313126334.png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475" y="1755775"/>
            <a:ext cx="1455738" cy="1460500"/>
          </a:xfrm>
          <a:prstGeom prst="rect">
            <a:avLst/>
          </a:prstGeom>
          <a:noFill/>
          <a:ln>
            <a:noFill/>
          </a:ln>
          <a:effectLst>
            <a:glow rad="635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6AE61BA0-9E25-41A7-9F24-70113BCD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197302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xmlns="" id="{21A82233-672B-44B7-ADCA-3A912BFE1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975" y="44624"/>
            <a:ext cx="3807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en-US" altLang="ko-KR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3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지적사항 답변</a:t>
            </a:r>
            <a:endParaRPr lang="ko-KR" altLang="en-US" sz="40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6435E43-D900-4DD5-8674-576A3AFD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4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9F5B6A7-0201-4F3E-A3C2-02789F2C768E}"/>
              </a:ext>
            </a:extLst>
          </p:cNvPr>
          <p:cNvSpPr txBox="1"/>
          <p:nvPr/>
        </p:nvSpPr>
        <p:spPr>
          <a:xfrm>
            <a:off x="3159838" y="976958"/>
            <a:ext cx="3712876" cy="867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청각장애인에 대한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수요조사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필요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청각장애인의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의견수렴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필요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ACB13FA-EDF5-4943-9811-B792D3C3BB58}"/>
              </a:ext>
            </a:extLst>
          </p:cNvPr>
          <p:cNvSpPr/>
          <p:nvPr/>
        </p:nvSpPr>
        <p:spPr>
          <a:xfrm>
            <a:off x="924198" y="2296742"/>
            <a:ext cx="2736304" cy="8309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FFC000"/>
                </a:solidFill>
              </a:rPr>
              <a:t>시흥시 농아인 협회</a:t>
            </a:r>
            <a:endParaRPr lang="en-US" altLang="ko-KR" sz="2000" dirty="0">
              <a:solidFill>
                <a:srgbClr val="FFC000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방문하여 조사 실행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6C36EE2-D373-4F2A-BECD-932FC91094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6" y="1976797"/>
            <a:ext cx="6539265" cy="47119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0FEBBA3-A495-4F7B-8A26-79B208F20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3550"/>
            <a:ext cx="6660231" cy="49044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D693D0E-F2F0-49D5-B882-E8B941E75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43100"/>
            <a:ext cx="6660231" cy="4914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56930EFA-1C76-495A-9C43-CDA28DDA17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3100"/>
            <a:ext cx="6660230" cy="4914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62158FF2-9309-48B8-B55D-66468AD6C7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3100"/>
            <a:ext cx="666023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757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EC09A812-FE33-41DA-BA18-FCC2E95760C3}"/>
              </a:ext>
            </a:extLst>
          </p:cNvPr>
          <p:cNvSpPr/>
          <p:nvPr/>
        </p:nvSpPr>
        <p:spPr>
          <a:xfrm>
            <a:off x="3171715" y="1328684"/>
            <a:ext cx="2495213" cy="5161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9" descr="fImage406611628467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665"/>
            <a:ext cx="2643188" cy="170815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9960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3" descr="fImage1236691665724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5043488"/>
            <a:ext cx="1738313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 descr="fImage98313126334.png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475" y="1755775"/>
            <a:ext cx="1455738" cy="1460500"/>
          </a:xfrm>
          <a:prstGeom prst="rect">
            <a:avLst/>
          </a:prstGeom>
          <a:noFill/>
          <a:ln>
            <a:noFill/>
          </a:ln>
          <a:effectLst>
            <a:glow rad="635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6AE61BA0-9E25-41A7-9F24-70113BCD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197302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xmlns="" id="{21A82233-672B-44B7-ADCA-3A912BFE1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975" y="44624"/>
            <a:ext cx="3807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en-US" altLang="ko-KR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3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지적사항 답변</a:t>
            </a:r>
            <a:endParaRPr lang="ko-KR" altLang="en-US" sz="40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6435E43-D900-4DD5-8674-576A3AFD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5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9F5B6A7-0201-4F3E-A3C2-02789F2C768E}"/>
              </a:ext>
            </a:extLst>
          </p:cNvPr>
          <p:cNvSpPr txBox="1"/>
          <p:nvPr/>
        </p:nvSpPr>
        <p:spPr>
          <a:xfrm>
            <a:off x="3271721" y="1313366"/>
            <a:ext cx="239520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청각장애인들의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의견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243609-6AFD-4FBD-B98A-BD6DBD752377}"/>
              </a:ext>
            </a:extLst>
          </p:cNvPr>
          <p:cNvSpPr txBox="1"/>
          <p:nvPr/>
        </p:nvSpPr>
        <p:spPr>
          <a:xfrm>
            <a:off x="959420" y="1844824"/>
            <a:ext cx="5578771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음표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모른다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b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“</a:t>
            </a:r>
            <a:r>
              <a:rPr lang="ko-KR" altLang="en-US" dirty="0" err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도레미파솔라시도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r>
              <a:rPr lang="ko-KR" altLang="en-US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알지만 음표는 모른다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</a:t>
            </a:r>
            <a:r>
              <a:rPr lang="ko-KR" altLang="en-US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표현하는 것에 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호의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하지만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 err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도레미파솔라시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바로 보이게 하면 더 좋겠다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박자를 느끼는 것에 진동만으론 부족함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박자를 느낄 수 있는 어떤 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en-US" altLang="ko-KR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Hit</a:t>
            </a:r>
            <a:r>
              <a:rPr lang="ko-KR" altLang="en-US" sz="20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알림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필요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시각적인 부분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매우 중요함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너무 화려하면 작곡에 적합하지 않다</a:t>
            </a:r>
            <a:r>
              <a:rPr lang="en-US" altLang="ko-KR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9752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9" descr="fImage406611628467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665"/>
            <a:ext cx="2643188" cy="170815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9960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3" descr="fImage1236691665724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5043488"/>
            <a:ext cx="1738313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6AE61BA0-9E25-41A7-9F24-70113BCD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197302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xmlns="" id="{21A82233-672B-44B7-ADCA-3A912BFE1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975" y="44624"/>
            <a:ext cx="3807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en-US" altLang="ko-KR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3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지적사항 답변</a:t>
            </a:r>
            <a:endParaRPr lang="ko-KR" altLang="en-US" sz="40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6435E43-D900-4DD5-8674-576A3AFD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6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9F5B6A7-0201-4F3E-A3C2-02789F2C768E}"/>
              </a:ext>
            </a:extLst>
          </p:cNvPr>
          <p:cNvSpPr txBox="1"/>
          <p:nvPr/>
        </p:nvSpPr>
        <p:spPr>
          <a:xfrm>
            <a:off x="4139952" y="1052736"/>
            <a:ext cx="1563248" cy="452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조사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필요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ACB13FA-EDF5-4943-9811-B792D3C3BB58}"/>
              </a:ext>
            </a:extLst>
          </p:cNvPr>
          <p:cNvSpPr/>
          <p:nvPr/>
        </p:nvSpPr>
        <p:spPr>
          <a:xfrm>
            <a:off x="395536" y="4221088"/>
            <a:ext cx="2736304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상기 앱의 </a:t>
            </a:r>
            <a:r>
              <a:rPr lang="en-US" altLang="ko-KR" sz="2000" b="1" dirty="0">
                <a:solidFill>
                  <a:srgbClr val="FFC000"/>
                </a:solidFill>
              </a:rPr>
              <a:t>UI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참고하여 구성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9E7ABCF6-AEE8-4825-803A-21FC146BD508}"/>
              </a:ext>
            </a:extLst>
          </p:cNvPr>
          <p:cNvSpPr/>
          <p:nvPr/>
        </p:nvSpPr>
        <p:spPr>
          <a:xfrm>
            <a:off x="3984625" y="1052736"/>
            <a:ext cx="1811511" cy="5760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E11C664-035F-485C-9440-558F1F1470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3"/>
          <a:stretch/>
        </p:blipFill>
        <p:spPr>
          <a:xfrm>
            <a:off x="251520" y="2070403"/>
            <a:ext cx="3024336" cy="1558539"/>
          </a:xfrm>
          <a:prstGeom prst="rect">
            <a:avLst/>
          </a:prstGeom>
          <a:ln>
            <a:noFill/>
          </a:ln>
          <a:effectLst>
            <a:glow rad="101600">
              <a:srgbClr val="FF0000">
                <a:alpha val="60000"/>
              </a:srgb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72D89EC-B376-4F49-A630-9B5B0CDAD23F}"/>
              </a:ext>
            </a:extLst>
          </p:cNvPr>
          <p:cNvSpPr txBox="1"/>
          <p:nvPr/>
        </p:nvSpPr>
        <p:spPr>
          <a:xfrm>
            <a:off x="395536" y="3645024"/>
            <a:ext cx="2754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Samsung</a:t>
            </a:r>
            <a:r>
              <a:rPr lang="en-US" altLang="ko-KR" dirty="0">
                <a:solidFill>
                  <a:schemeClr val="bg1"/>
                </a:solidFill>
              </a:rPr>
              <a:t> Sound Camp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6" name="Picture 2" descr="C:\Users\LeeYoungHyun\Desktop\KakaoTalk_20180213_152830631.png">
            <a:extLst>
              <a:ext uri="{FF2B5EF4-FFF2-40B4-BE49-F238E27FC236}">
                <a16:creationId xmlns:a16="http://schemas.microsoft.com/office/drawing/2014/main" xmlns="" id="{010C4542-592D-4342-B7A4-D744D4112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37271"/>
            <a:ext cx="3024336" cy="1659425"/>
          </a:xfrm>
          <a:prstGeom prst="rect">
            <a:avLst/>
          </a:prstGeom>
          <a:noFill/>
          <a:effectLst>
            <a:glow rad="76200">
              <a:srgbClr val="FFC0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38EB2C5D-552B-4A85-BA00-033CD7474F6A}"/>
              </a:ext>
            </a:extLst>
          </p:cNvPr>
          <p:cNvSpPr/>
          <p:nvPr/>
        </p:nvSpPr>
        <p:spPr>
          <a:xfrm>
            <a:off x="5805385" y="4182179"/>
            <a:ext cx="2736304" cy="8309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구현 </a:t>
            </a:r>
            <a:r>
              <a:rPr lang="en-US" altLang="ko-KR" b="1" dirty="0">
                <a:solidFill>
                  <a:srgbClr val="FFC000"/>
                </a:solidFill>
              </a:rPr>
              <a:t>UI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8" name="Picture 12" descr="fImage139913136500.png">
            <a:extLst>
              <a:ext uri="{FF2B5EF4-FFF2-40B4-BE49-F238E27FC236}">
                <a16:creationId xmlns:a16="http://schemas.microsoft.com/office/drawing/2014/main" xmlns="" id="{A2747EE2-F0A3-4E36-836B-D5C522A9E10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00" y="1957921"/>
            <a:ext cx="1736343" cy="1738775"/>
          </a:xfrm>
          <a:prstGeom prst="rect">
            <a:avLst/>
          </a:prstGeom>
          <a:noFill/>
          <a:ln>
            <a:noFill/>
          </a:ln>
          <a:effectLst>
            <a:glow rad="139700">
              <a:srgbClr val="00B0F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8309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9" descr="fImage406611628467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665"/>
            <a:ext cx="2643188" cy="170815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9960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3" descr="fImage1236691665724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5043488"/>
            <a:ext cx="1738313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6AE61BA0-9E25-41A7-9F24-70113BCD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197302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xmlns="" id="{21A82233-672B-44B7-ADCA-3A912BFE1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975" y="44624"/>
            <a:ext cx="3807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en-US" altLang="ko-KR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3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지적사항 답변</a:t>
            </a:r>
            <a:endParaRPr lang="ko-KR" altLang="en-US" sz="40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6435E43-D900-4DD5-8674-576A3AFD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7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9F5B6A7-0201-4F3E-A3C2-02789F2C768E}"/>
              </a:ext>
            </a:extLst>
          </p:cNvPr>
          <p:cNvSpPr txBox="1"/>
          <p:nvPr/>
        </p:nvSpPr>
        <p:spPr>
          <a:xfrm>
            <a:off x="3923928" y="1120969"/>
            <a:ext cx="17844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현황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9E7ABCF6-AEE8-4825-803A-21FC146BD508}"/>
              </a:ext>
            </a:extLst>
          </p:cNvPr>
          <p:cNvSpPr/>
          <p:nvPr/>
        </p:nvSpPr>
        <p:spPr>
          <a:xfrm>
            <a:off x="3851920" y="1124744"/>
            <a:ext cx="1811511" cy="5760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E5EEE7FE-56CB-4D07-AAF7-3E945A2C123D}"/>
              </a:ext>
            </a:extLst>
          </p:cNvPr>
          <p:cNvSpPr/>
          <p:nvPr/>
        </p:nvSpPr>
        <p:spPr>
          <a:xfrm>
            <a:off x="539552" y="1772816"/>
            <a:ext cx="1811511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[1</a:t>
            </a:r>
            <a:r>
              <a:rPr lang="ko-KR" altLang="en-US" b="1" dirty="0">
                <a:solidFill>
                  <a:srgbClr val="FF0000"/>
                </a:solidFill>
              </a:rPr>
              <a:t>월</a:t>
            </a:r>
            <a:r>
              <a:rPr lang="en-US" altLang="ko-KR" b="1" dirty="0">
                <a:solidFill>
                  <a:srgbClr val="FF0000"/>
                </a:solidFill>
              </a:rPr>
              <a:t>]</a:t>
            </a:r>
            <a:r>
              <a:rPr lang="en-US" altLang="ko-KR" dirty="0"/>
              <a:t> </a:t>
            </a:r>
          </a:p>
          <a:p>
            <a:pPr algn="ctr"/>
            <a:r>
              <a:rPr lang="ko-KR" altLang="en-US" dirty="0"/>
              <a:t>유니티 교육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>
                <a:solidFill>
                  <a:srgbClr val="FFC000"/>
                </a:solidFill>
              </a:rPr>
              <a:t>핵심 기술 설계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082F125E-4CC8-4D4E-B356-EA3FB11C60CF}"/>
              </a:ext>
            </a:extLst>
          </p:cNvPr>
          <p:cNvSpPr/>
          <p:nvPr/>
        </p:nvSpPr>
        <p:spPr>
          <a:xfrm>
            <a:off x="2339752" y="3561005"/>
            <a:ext cx="1300937" cy="66008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[2</a:t>
            </a:r>
            <a:r>
              <a:rPr lang="ko-KR" altLang="en-US" b="1" dirty="0">
                <a:solidFill>
                  <a:srgbClr val="FF0000"/>
                </a:solidFill>
              </a:rPr>
              <a:t>월</a:t>
            </a:r>
            <a:r>
              <a:rPr lang="en-US" altLang="ko-KR" b="1" dirty="0">
                <a:solidFill>
                  <a:srgbClr val="FF0000"/>
                </a:solidFill>
              </a:rPr>
              <a:t>~</a:t>
            </a:r>
            <a:r>
              <a:rPr lang="en-US" altLang="ko-KR" b="1" dirty="0">
                <a:solidFill>
                  <a:srgbClr val="FFC000"/>
                </a:solidFill>
              </a:rPr>
              <a:t>3</a:t>
            </a:r>
            <a:r>
              <a:rPr lang="ko-KR" altLang="en-US" b="1" dirty="0">
                <a:solidFill>
                  <a:srgbClr val="FFC000"/>
                </a:solidFill>
              </a:rPr>
              <a:t>월</a:t>
            </a:r>
            <a:r>
              <a:rPr lang="en-US" altLang="ko-KR" b="1" dirty="0">
                <a:solidFill>
                  <a:srgbClr val="FF0000"/>
                </a:solidFill>
              </a:rPr>
              <a:t>]</a:t>
            </a:r>
            <a:r>
              <a:rPr lang="ko-KR" altLang="en-US" dirty="0">
                <a:solidFill>
                  <a:srgbClr val="FFC000"/>
                </a:solidFill>
              </a:rPr>
              <a:t>코어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35ABC465-91EF-4FA2-B2CF-F843C74EC692}"/>
              </a:ext>
            </a:extLst>
          </p:cNvPr>
          <p:cNvSpPr/>
          <p:nvPr/>
        </p:nvSpPr>
        <p:spPr>
          <a:xfrm>
            <a:off x="3635896" y="4962872"/>
            <a:ext cx="2304256" cy="9144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[4</a:t>
            </a:r>
            <a:r>
              <a:rPr lang="ko-KR" altLang="en-US" b="1" dirty="0">
                <a:solidFill>
                  <a:srgbClr val="00B0F0"/>
                </a:solidFill>
              </a:rPr>
              <a:t>월 초 예정</a:t>
            </a:r>
            <a:r>
              <a:rPr lang="en-US" altLang="ko-KR" b="1" dirty="0">
                <a:solidFill>
                  <a:srgbClr val="00B0F0"/>
                </a:solidFill>
              </a:rPr>
              <a:t>]</a:t>
            </a:r>
          </a:p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채보</a:t>
            </a:r>
            <a:r>
              <a:rPr lang="ko-KR" altLang="en-US" dirty="0"/>
              <a:t> 및 </a:t>
            </a:r>
            <a:r>
              <a:rPr lang="ko-KR" altLang="en-US" b="1" dirty="0">
                <a:solidFill>
                  <a:srgbClr val="0070C0"/>
                </a:solidFill>
              </a:rPr>
              <a:t>음계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>
                <a:solidFill>
                  <a:srgbClr val="0070C0"/>
                </a:solidFill>
              </a:rPr>
              <a:t>스펙트럼</a:t>
            </a:r>
            <a:r>
              <a:rPr lang="ko-KR" altLang="en-US" dirty="0"/>
              <a:t> 구현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153F8325-C8EF-4F67-80AE-3735484C279C}"/>
              </a:ext>
            </a:extLst>
          </p:cNvPr>
          <p:cNvSpPr/>
          <p:nvPr/>
        </p:nvSpPr>
        <p:spPr>
          <a:xfrm>
            <a:off x="6072857" y="3457112"/>
            <a:ext cx="1811511" cy="69196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[4</a:t>
            </a:r>
            <a:r>
              <a:rPr lang="ko-KR" altLang="en-US" b="1" dirty="0">
                <a:solidFill>
                  <a:srgbClr val="00B0F0"/>
                </a:solidFill>
              </a:rPr>
              <a:t>월</a:t>
            </a:r>
            <a:r>
              <a:rPr lang="en-US" altLang="ko-KR" b="1" dirty="0">
                <a:solidFill>
                  <a:srgbClr val="00B0F0"/>
                </a:solidFill>
              </a:rPr>
              <a:t>~5</a:t>
            </a:r>
            <a:r>
              <a:rPr lang="ko-KR" altLang="en-US" b="1" dirty="0">
                <a:solidFill>
                  <a:srgbClr val="00B0F0"/>
                </a:solidFill>
              </a:rPr>
              <a:t>월 예정</a:t>
            </a:r>
            <a:r>
              <a:rPr lang="en-US" altLang="ko-KR" b="1" dirty="0">
                <a:solidFill>
                  <a:srgbClr val="00B0F0"/>
                </a:solidFill>
              </a:rPr>
              <a:t>]</a:t>
            </a:r>
          </a:p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Web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DB</a:t>
            </a:r>
            <a:r>
              <a:rPr lang="ko-KR" altLang="en-US" dirty="0"/>
              <a:t>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B620E025-80CD-409B-9DEB-B1BACE28FB12}"/>
              </a:ext>
            </a:extLst>
          </p:cNvPr>
          <p:cNvSpPr/>
          <p:nvPr/>
        </p:nvSpPr>
        <p:spPr>
          <a:xfrm>
            <a:off x="7164288" y="1800928"/>
            <a:ext cx="1811511" cy="69196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[5</a:t>
            </a:r>
            <a:r>
              <a:rPr lang="ko-KR" altLang="en-US" b="1" dirty="0">
                <a:solidFill>
                  <a:srgbClr val="00B0F0"/>
                </a:solidFill>
              </a:rPr>
              <a:t>월</a:t>
            </a:r>
            <a:r>
              <a:rPr lang="en-US" altLang="ko-KR" b="1" dirty="0">
                <a:solidFill>
                  <a:srgbClr val="00B0F0"/>
                </a:solidFill>
              </a:rPr>
              <a:t>]</a:t>
            </a:r>
          </a:p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보조 기능</a:t>
            </a:r>
            <a:r>
              <a:rPr lang="ko-KR" altLang="en-US" dirty="0"/>
              <a:t>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xmlns="" id="{991ABACE-048F-4D85-8D31-388946870B7A}"/>
              </a:ext>
            </a:extLst>
          </p:cNvPr>
          <p:cNvSpPr/>
          <p:nvPr/>
        </p:nvSpPr>
        <p:spPr>
          <a:xfrm rot="19004624">
            <a:off x="2123480" y="2795986"/>
            <a:ext cx="394619" cy="57606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xmlns="" id="{9D09CD8C-F185-449C-B120-66866EB6F6F4}"/>
              </a:ext>
            </a:extLst>
          </p:cNvPr>
          <p:cNvSpPr/>
          <p:nvPr/>
        </p:nvSpPr>
        <p:spPr>
          <a:xfrm rot="19004624">
            <a:off x="3529557" y="4308154"/>
            <a:ext cx="394619" cy="57606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xmlns="" id="{969D706F-FACB-41C7-BB6C-6BB6896ECA83}"/>
              </a:ext>
            </a:extLst>
          </p:cNvPr>
          <p:cNvSpPr/>
          <p:nvPr/>
        </p:nvSpPr>
        <p:spPr>
          <a:xfrm rot="13500000">
            <a:off x="5759694" y="4204237"/>
            <a:ext cx="394619" cy="57606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xmlns="" id="{FF61938B-145A-48A1-8BEC-B788A1A202F7}"/>
              </a:ext>
            </a:extLst>
          </p:cNvPr>
          <p:cNvSpPr/>
          <p:nvPr/>
        </p:nvSpPr>
        <p:spPr>
          <a:xfrm rot="13500000">
            <a:off x="6983830" y="2653763"/>
            <a:ext cx="394619" cy="57606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xmlns="" id="{379C7D53-B423-4747-B39B-7C6FA467F93B}"/>
              </a:ext>
            </a:extLst>
          </p:cNvPr>
          <p:cNvSpPr/>
          <p:nvPr/>
        </p:nvSpPr>
        <p:spPr>
          <a:xfrm rot="19800000">
            <a:off x="1314623" y="4084634"/>
            <a:ext cx="989538" cy="815268"/>
          </a:xfrm>
          <a:prstGeom prst="rightArrow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B6C7960-73FA-49E2-9D23-0360D2C362B2}"/>
              </a:ext>
            </a:extLst>
          </p:cNvPr>
          <p:cNvSpPr txBox="1"/>
          <p:nvPr/>
        </p:nvSpPr>
        <p:spPr>
          <a:xfrm>
            <a:off x="1043608" y="5015557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C000"/>
                </a:solidFill>
              </a:rPr>
              <a:t>진행중 </a:t>
            </a:r>
            <a:r>
              <a:rPr lang="en-US" altLang="ko-KR" sz="2400" b="1" dirty="0">
                <a:solidFill>
                  <a:srgbClr val="FFC000"/>
                </a:solidFill>
              </a:rPr>
              <a:t>!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0105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9" descr="fImage406611628467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665"/>
            <a:ext cx="2643188" cy="170815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9960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13" descr="fImage1236691665724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5043488"/>
            <a:ext cx="1738313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6AE61BA0-9E25-41A7-9F24-70113BCD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197302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xmlns="" id="{21A82233-672B-44B7-ADCA-3A912BFE1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975" y="44624"/>
            <a:ext cx="3807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en-US" altLang="ko-KR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3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지적사항 답변</a:t>
            </a:r>
            <a:endParaRPr lang="ko-KR" altLang="en-US" sz="40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6435E43-D900-4DD5-8674-576A3AFD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8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9F5B6A7-0201-4F3E-A3C2-02789F2C768E}"/>
              </a:ext>
            </a:extLst>
          </p:cNvPr>
          <p:cNvSpPr txBox="1"/>
          <p:nvPr/>
        </p:nvSpPr>
        <p:spPr>
          <a:xfrm>
            <a:off x="3923928" y="1120969"/>
            <a:ext cx="17844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현황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9E7ABCF6-AEE8-4825-803A-21FC146BD508}"/>
              </a:ext>
            </a:extLst>
          </p:cNvPr>
          <p:cNvSpPr/>
          <p:nvPr/>
        </p:nvSpPr>
        <p:spPr>
          <a:xfrm>
            <a:off x="3851920" y="1124744"/>
            <a:ext cx="1811511" cy="5760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E897D6F-B0FD-4B31-9B69-ED43E8C2B4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" r="4796"/>
          <a:stretch/>
        </p:blipFill>
        <p:spPr>
          <a:xfrm>
            <a:off x="2996795" y="2036321"/>
            <a:ext cx="3591429" cy="1968743"/>
          </a:xfrm>
          <a:prstGeom prst="rect">
            <a:avLst/>
          </a:prstGeom>
          <a:effectLst>
            <a:glow rad="127000">
              <a:srgbClr val="CCFFFF">
                <a:alpha val="40000"/>
              </a:srgbClr>
            </a:glo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A365918-7F87-4172-BEA8-B38B4D83BBA2}"/>
              </a:ext>
            </a:extLst>
          </p:cNvPr>
          <p:cNvSpPr/>
          <p:nvPr/>
        </p:nvSpPr>
        <p:spPr>
          <a:xfrm>
            <a:off x="3249077" y="4509120"/>
            <a:ext cx="3051115" cy="8309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마디선의 움직임까지 구현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b="1" dirty="0">
                <a:solidFill>
                  <a:srgbClr val="FFC000"/>
                </a:solidFill>
              </a:rPr>
              <a:t>코어 설계 </a:t>
            </a:r>
            <a:r>
              <a:rPr lang="en-US" altLang="ko-KR" b="1" dirty="0">
                <a:solidFill>
                  <a:srgbClr val="FFC000"/>
                </a:solidFill>
              </a:rPr>
              <a:t>7</a:t>
            </a:r>
            <a:r>
              <a:rPr lang="en-US" altLang="ko-KR" b="1" dirty="0" smtClean="0">
                <a:solidFill>
                  <a:srgbClr val="FFC000"/>
                </a:solidFill>
              </a:rPr>
              <a:t>0</a:t>
            </a:r>
            <a:r>
              <a:rPr lang="en-US" altLang="ko-KR" b="1" dirty="0">
                <a:solidFill>
                  <a:srgbClr val="FFC000"/>
                </a:solidFill>
              </a:rPr>
              <a:t>% </a:t>
            </a:r>
            <a:r>
              <a:rPr lang="ko-KR" altLang="en-US" dirty="0">
                <a:solidFill>
                  <a:schemeClr val="bg1"/>
                </a:solidFill>
              </a:rPr>
              <a:t>진행됨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4118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9" descr="fImage406611628467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64665"/>
            <a:ext cx="2643188" cy="1708151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>
                <a:alpha val="9960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6AE61BA0-9E25-41A7-9F24-70113BCD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6197302"/>
            <a:ext cx="338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>
                <a:solidFill>
                  <a:schemeClr val="bg1"/>
                </a:solidFill>
                <a:latin typeface="Rage Italic" panose="03070502040507070304" pitchFamily="66" charset="0"/>
                <a:ea typeface="양재난초체M" pitchFamily="18" charset="-127"/>
                <a:cs typeface="Vrinda" panose="020B0502040204020203" pitchFamily="34" charset="0"/>
              </a:rPr>
              <a:t>Plz, explain about the pictures.</a:t>
            </a:r>
            <a:endParaRPr lang="ko-KR" altLang="en-US" sz="2000">
              <a:solidFill>
                <a:schemeClr val="bg1"/>
              </a:solidFill>
              <a:latin typeface="Rage Italic" panose="03070502040507070304" pitchFamily="66" charset="0"/>
              <a:ea typeface="양재난초체M" pitchFamily="18" charset="-127"/>
              <a:cs typeface="Vrinda" panose="020B0502040204020203" pitchFamily="34" charset="0"/>
            </a:endParaRP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xmlns="" id="{21A82233-672B-44B7-ADCA-3A912BFE1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975" y="44624"/>
            <a:ext cx="3807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latinLnBrk="0"/>
            <a:r>
              <a:rPr lang="en-US" altLang="ko-KR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2</a:t>
            </a:r>
            <a:r>
              <a:rPr lang="ko-KR" altLang="en-US" sz="48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3600" dirty="0">
                <a:solidFill>
                  <a:srgbClr val="F2F2F2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지적사항 답변</a:t>
            </a:r>
            <a:endParaRPr lang="ko-KR" altLang="en-US" sz="4000" dirty="0">
              <a:solidFill>
                <a:srgbClr val="F2F2F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6435E43-D900-4DD5-8674-576A3AFD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9E4CE-B8CC-4443-AEC0-4BA4DD5310B5}" type="slidenum">
              <a:rPr lang="en-US" altLang="ko-KR" smtClean="0">
                <a:solidFill>
                  <a:srgbClr val="FF0000"/>
                </a:solidFill>
              </a:rPr>
              <a:pPr/>
              <a:t>9</a:t>
            </a:fld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9F5B6A7-0201-4F3E-A3C2-02789F2C768E}"/>
              </a:ext>
            </a:extLst>
          </p:cNvPr>
          <p:cNvSpPr txBox="1"/>
          <p:nvPr/>
        </p:nvSpPr>
        <p:spPr>
          <a:xfrm>
            <a:off x="3651633" y="836712"/>
            <a:ext cx="17844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근거 자료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제시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9E7ABCF6-AEE8-4825-803A-21FC146BD508}"/>
              </a:ext>
            </a:extLst>
          </p:cNvPr>
          <p:cNvSpPr/>
          <p:nvPr/>
        </p:nvSpPr>
        <p:spPr>
          <a:xfrm>
            <a:off x="3624585" y="836712"/>
            <a:ext cx="1811511" cy="5760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040F25C-BBF3-4655-AA88-B8D579ED2F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994" y="1564144"/>
            <a:ext cx="1491926" cy="20808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7ABA9C0E-DFA8-4DB5-99BA-1461D1D610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3" y="3076312"/>
            <a:ext cx="1491926" cy="20808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1D85A2A4-1E83-4F92-8182-3E55F1F8B9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861048"/>
            <a:ext cx="1491926" cy="20808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4BAE26E2-FF24-4D04-A565-30D19D61C1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06" y="1599114"/>
            <a:ext cx="1806961" cy="131687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6B31DB97-109E-4370-A3F1-A603C9A79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476" y="2365189"/>
            <a:ext cx="2904004" cy="279200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8889C6BA-19E9-4D8F-A664-0EE8566650C9}"/>
              </a:ext>
            </a:extLst>
          </p:cNvPr>
          <p:cNvSpPr/>
          <p:nvPr/>
        </p:nvSpPr>
        <p:spPr>
          <a:xfrm>
            <a:off x="6045913" y="5589240"/>
            <a:ext cx="2702551" cy="54604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C000"/>
                </a:solidFill>
              </a:rPr>
              <a:t>수학 알고리즘</a:t>
            </a:r>
            <a:r>
              <a:rPr lang="ko-KR" altLang="en-US" dirty="0">
                <a:solidFill>
                  <a:schemeClr val="bg1"/>
                </a:solidFill>
              </a:rPr>
              <a:t>을 통한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음의 시각화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656FEFC6-DF9C-47E7-BC6D-4F44711423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476" y="1268760"/>
            <a:ext cx="2904004" cy="82303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D64D7125-17F2-45CD-BAFB-9C17E434957A}"/>
              </a:ext>
            </a:extLst>
          </p:cNvPr>
          <p:cNvSpPr/>
          <p:nvPr/>
        </p:nvSpPr>
        <p:spPr>
          <a:xfrm>
            <a:off x="329154" y="5304290"/>
            <a:ext cx="1806961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C000"/>
                </a:solidFill>
              </a:rPr>
              <a:t>공주대학교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전기전자정보공학부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600" b="1" dirty="0">
                <a:solidFill>
                  <a:srgbClr val="FFC000"/>
                </a:solidFill>
              </a:rPr>
              <a:t>졸업 논문</a:t>
            </a:r>
            <a:r>
              <a:rPr lang="en-US" altLang="ko-KR" dirty="0">
                <a:solidFill>
                  <a:srgbClr val="FFC000"/>
                </a:solidFill>
              </a:rPr>
              <a:t>.</a:t>
            </a:r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03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</TotalTime>
  <Pages>1</Pages>
  <Words>1224</Words>
  <Characters>0</Characters>
  <Application>Microsoft Office PowerPoint</Application>
  <DocSecurity>0</DocSecurity>
  <PresentationFormat>화면 슬라이드 쇼(4:3)</PresentationFormat>
  <Lines>0</Lines>
  <Paragraphs>411</Paragraphs>
  <Slides>39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apple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yeven yu</dc:creator>
  <cp:lastModifiedBy>HANSUNG</cp:lastModifiedBy>
  <cp:revision>267</cp:revision>
  <dcterms:created xsi:type="dcterms:W3CDTF">2008-04-02T01:23:03Z</dcterms:created>
  <dcterms:modified xsi:type="dcterms:W3CDTF">2018-04-25T14:00:35Z</dcterms:modified>
</cp:coreProperties>
</file>